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docProps/custom.xml" ContentType="application/vnd.openxmlformats-officedocument.custom-properties+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5" r:id="rId1"/>
  </p:sldMasterIdLst>
  <p:notesMasterIdLst>
    <p:notesMasterId r:id="rId13"/>
  </p:notesMasterIdLst>
  <p:handoutMasterIdLst>
    <p:handoutMasterId r:id="rId14"/>
  </p:handoutMasterIdLst>
  <p:sldIdLst>
    <p:sldId id="256" r:id="rId2"/>
    <p:sldId id="271" r:id="rId3"/>
    <p:sldId id="289" r:id="rId4"/>
    <p:sldId id="290" r:id="rId5"/>
    <p:sldId id="291" r:id="rId6"/>
    <p:sldId id="292" r:id="rId7"/>
    <p:sldId id="257" r:id="rId8"/>
    <p:sldId id="277" r:id="rId9"/>
    <p:sldId id="287" r:id="rId10"/>
    <p:sldId id="295" r:id="rId11"/>
    <p:sldId id="285" r:id="rId12"/>
  </p:sldIdLst>
  <p:sldSz cx="9144000" cy="6858000" type="screen4x3"/>
  <p:notesSz cx="6858000" cy="9144000"/>
  <p:defaultTextStyle>
    <a:defPPr>
      <a:defRPr lang="en-US"/>
    </a:defPPr>
    <a:lvl1pPr algn="ctr" rtl="0" fontAlgn="base">
      <a:spcBef>
        <a:spcPct val="0"/>
      </a:spcBef>
      <a:spcAft>
        <a:spcPct val="0"/>
      </a:spcAft>
      <a:defRPr sz="2400" kern="1200">
        <a:solidFill>
          <a:schemeClr val="tx2"/>
        </a:solidFill>
        <a:latin typeface="Times New Roman" charset="0"/>
        <a:ea typeface="+mn-ea"/>
        <a:cs typeface="+mn-cs"/>
      </a:defRPr>
    </a:lvl1pPr>
    <a:lvl2pPr marL="457200" algn="ctr" rtl="0" fontAlgn="base">
      <a:spcBef>
        <a:spcPct val="0"/>
      </a:spcBef>
      <a:spcAft>
        <a:spcPct val="0"/>
      </a:spcAft>
      <a:defRPr sz="2400" kern="1200">
        <a:solidFill>
          <a:schemeClr val="tx2"/>
        </a:solidFill>
        <a:latin typeface="Times New Roman" charset="0"/>
        <a:ea typeface="+mn-ea"/>
        <a:cs typeface="+mn-cs"/>
      </a:defRPr>
    </a:lvl2pPr>
    <a:lvl3pPr marL="914400" algn="ctr" rtl="0" fontAlgn="base">
      <a:spcBef>
        <a:spcPct val="0"/>
      </a:spcBef>
      <a:spcAft>
        <a:spcPct val="0"/>
      </a:spcAft>
      <a:defRPr sz="2400" kern="1200">
        <a:solidFill>
          <a:schemeClr val="tx2"/>
        </a:solidFill>
        <a:latin typeface="Times New Roman" charset="0"/>
        <a:ea typeface="+mn-ea"/>
        <a:cs typeface="+mn-cs"/>
      </a:defRPr>
    </a:lvl3pPr>
    <a:lvl4pPr marL="1371600" algn="ctr" rtl="0" fontAlgn="base">
      <a:spcBef>
        <a:spcPct val="0"/>
      </a:spcBef>
      <a:spcAft>
        <a:spcPct val="0"/>
      </a:spcAft>
      <a:defRPr sz="2400" kern="1200">
        <a:solidFill>
          <a:schemeClr val="tx2"/>
        </a:solidFill>
        <a:latin typeface="Times New Roman" charset="0"/>
        <a:ea typeface="+mn-ea"/>
        <a:cs typeface="+mn-cs"/>
      </a:defRPr>
    </a:lvl4pPr>
    <a:lvl5pPr marL="1828800" algn="ctr" rtl="0" fontAlgn="base">
      <a:spcBef>
        <a:spcPct val="0"/>
      </a:spcBef>
      <a:spcAft>
        <a:spcPct val="0"/>
      </a:spcAft>
      <a:defRPr sz="2400" kern="1200">
        <a:solidFill>
          <a:schemeClr val="tx2"/>
        </a:solidFill>
        <a:latin typeface="Times New Roman" charset="0"/>
        <a:ea typeface="+mn-ea"/>
        <a:cs typeface="+mn-cs"/>
      </a:defRPr>
    </a:lvl5pPr>
    <a:lvl6pPr marL="2286000" algn="l" defTabSz="457200" rtl="0" eaLnBrk="1" latinLnBrk="0" hangingPunct="1">
      <a:defRPr sz="2400" kern="1200">
        <a:solidFill>
          <a:schemeClr val="tx2"/>
        </a:solidFill>
        <a:latin typeface="Times New Roman" charset="0"/>
        <a:ea typeface="+mn-ea"/>
        <a:cs typeface="+mn-cs"/>
      </a:defRPr>
    </a:lvl6pPr>
    <a:lvl7pPr marL="2743200" algn="l" defTabSz="457200" rtl="0" eaLnBrk="1" latinLnBrk="0" hangingPunct="1">
      <a:defRPr sz="2400" kern="1200">
        <a:solidFill>
          <a:schemeClr val="tx2"/>
        </a:solidFill>
        <a:latin typeface="Times New Roman" charset="0"/>
        <a:ea typeface="+mn-ea"/>
        <a:cs typeface="+mn-cs"/>
      </a:defRPr>
    </a:lvl7pPr>
    <a:lvl8pPr marL="3200400" algn="l" defTabSz="457200" rtl="0" eaLnBrk="1" latinLnBrk="0" hangingPunct="1">
      <a:defRPr sz="2400" kern="1200">
        <a:solidFill>
          <a:schemeClr val="tx2"/>
        </a:solidFill>
        <a:latin typeface="Times New Roman" charset="0"/>
        <a:ea typeface="+mn-ea"/>
        <a:cs typeface="+mn-cs"/>
      </a:defRPr>
    </a:lvl8pPr>
    <a:lvl9pPr marL="3657600" algn="l" defTabSz="457200" rtl="0" eaLnBrk="1" latinLnBrk="0" hangingPunct="1">
      <a:defRPr sz="2400" kern="1200">
        <a:solidFill>
          <a:schemeClr val="tx2"/>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FFFD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2707" autoAdjust="0"/>
    <p:restoredTop sz="53065" autoAdjust="0"/>
  </p:normalViewPr>
  <p:slideViewPr>
    <p:cSldViewPr>
      <p:cViewPr>
        <p:scale>
          <a:sx n="75" d="100"/>
          <a:sy n="75" d="100"/>
        </p:scale>
        <p:origin x="-536" y="-30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p:scale>
          <a:sx n="150" d="100"/>
          <a:sy n="150" d="100"/>
        </p:scale>
        <p:origin x="-3152" y="1768"/>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14" Type="http://schemas.openxmlformats.org/officeDocument/2006/relationships/handoutMaster" Target="handoutMasters/handoutMaster1.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notesMaster" Target="notesMasters/notesMaster1.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viewProps" Target="viewProps.xml"/><Relationship Id="rId19"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pPr>
              <a:defRPr/>
            </a:pPr>
            <a:endParaRPr lang="en-US" dirty="0"/>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dirty="0"/>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pPr>
              <a:defRPr/>
            </a:pPr>
            <a:endParaRPr lang="en-US" dirty="0"/>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8BFAB991-3063-E440-B276-815EB841911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7F54CC18-F6B4-F54D-8484-561F004DCB6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p:spPr>
        <p:txBody>
          <a:bodyPr/>
          <a:lstStyle/>
          <a:p>
            <a:pPr eaLnBrk="1" hangingPunct="1"/>
            <a:r>
              <a:rPr lang="en-US" sz="1100" dirty="0" smtClean="0"/>
              <a:t>Thank you very much for inviting me to Ottawa and for this opportunity to share my enthusiasm for ETDs and their preservation. </a:t>
            </a:r>
          </a:p>
          <a:p>
            <a:pPr eaLnBrk="1" hangingPunct="1"/>
            <a:endParaRPr lang="en-US" sz="1100" dirty="0" smtClean="0"/>
          </a:p>
          <a:p>
            <a:pPr eaLnBrk="1" hangingPunct="1"/>
            <a:endParaRPr lang="en-US" sz="1100" dirty="0" smtClean="0"/>
          </a:p>
          <a:p>
            <a:pPr eaLnBrk="1" hangingPunct="1"/>
            <a:r>
              <a:rPr lang="en-US" sz="1100" baseline="0" dirty="0" smtClean="0"/>
              <a:t>Version 6/2/10 1:30pm</a:t>
            </a:r>
            <a:endParaRPr lang="en-US" sz="1100" dirty="0" smtClean="0"/>
          </a:p>
        </p:txBody>
      </p:sp>
      <p:sp>
        <p:nvSpPr>
          <p:cNvPr id="16388" name="Slide Number Placeholder 3"/>
          <p:cNvSpPr>
            <a:spLocks noGrp="1"/>
          </p:cNvSpPr>
          <p:nvPr>
            <p:ph type="sldNum" sz="quarter" idx="5"/>
          </p:nvPr>
        </p:nvSpPr>
        <p:spPr>
          <a:noFill/>
        </p:spPr>
        <p:txBody>
          <a:bodyPr/>
          <a:lstStyle/>
          <a:p>
            <a:fld id="{B3CB51D4-D487-5B4C-8CC4-CE56A05EA77C}"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presents another take on workflow from the LOCKSS/MetaArchive perspective. </a:t>
            </a:r>
          </a:p>
          <a:p>
            <a:endParaRPr lang="en-US" dirty="0" smtClean="0"/>
          </a:p>
          <a:p>
            <a:r>
              <a:rPr lang="en-US" dirty="0" smtClean="0"/>
              <a:t>Note (1) that all ETDs, no matter their level of access from</a:t>
            </a:r>
            <a:r>
              <a:rPr lang="en-US" baseline="0" dirty="0" smtClean="0"/>
              <a:t> their home institutions, can be ingested and preserved by the MetaArchive, and (2) that recovery has been well tested—in both controlled and unplanned settings.</a:t>
            </a:r>
            <a:r>
              <a:rPr lang="en-US" baseline="0" dirty="0" smtClean="0"/>
              <a:t> </a:t>
            </a:r>
          </a:p>
          <a:p>
            <a:endParaRPr lang="en-US" baseline="0" dirty="0" smtClean="0"/>
          </a:p>
          <a:p>
            <a:pPr eaLnBrk="1" hangingPunct="1">
              <a:lnSpc>
                <a:spcPct val="90000"/>
              </a:lnSpc>
            </a:pPr>
            <a:r>
              <a:rPr lang="en-US" sz="2800" dirty="0" smtClean="0">
                <a:latin typeface="Times New Roman" pitchFamily="-65" charset="0"/>
              </a:rPr>
              <a:t>Programmatically harvest ETDs from host universities (LOCKSS)</a:t>
            </a:r>
          </a:p>
          <a:p>
            <a:pPr lvl="1" eaLnBrk="1" hangingPunct="1">
              <a:lnSpc>
                <a:spcPct val="90000"/>
              </a:lnSpc>
            </a:pPr>
            <a:r>
              <a:rPr lang="en-US" sz="2400" dirty="0" smtClean="0">
                <a:latin typeface="Times New Roman" pitchFamily="-65" charset="0"/>
              </a:rPr>
              <a:t>Secure access: only authorized partners’ servers</a:t>
            </a:r>
          </a:p>
          <a:p>
            <a:pPr eaLnBrk="1" hangingPunct="1">
              <a:lnSpc>
                <a:spcPct val="90000"/>
              </a:lnSpc>
            </a:pPr>
            <a:r>
              <a:rPr lang="en-US" sz="2800" dirty="0" smtClean="0">
                <a:latin typeface="Times New Roman" pitchFamily="-65" charset="0"/>
              </a:rPr>
              <a:t>Distributes content among partners</a:t>
            </a:r>
          </a:p>
          <a:p>
            <a:pPr lvl="1" eaLnBrk="1" hangingPunct="1">
              <a:lnSpc>
                <a:spcPct val="90000"/>
              </a:lnSpc>
            </a:pPr>
            <a:r>
              <a:rPr lang="en-US" sz="2400" dirty="0" smtClean="0">
                <a:latin typeface="Times New Roman" pitchFamily="-65" charset="0"/>
              </a:rPr>
              <a:t>International digital preservation network</a:t>
            </a:r>
          </a:p>
          <a:p>
            <a:pPr lvl="1" eaLnBrk="1" hangingPunct="1">
              <a:lnSpc>
                <a:spcPct val="90000"/>
              </a:lnSpc>
            </a:pPr>
            <a:r>
              <a:rPr lang="en-US" sz="2400" dirty="0" smtClean="0">
                <a:latin typeface="Times New Roman" pitchFamily="-65" charset="0"/>
              </a:rPr>
              <a:t>Standard hardware, free software</a:t>
            </a:r>
          </a:p>
          <a:p>
            <a:pPr lvl="1" eaLnBrk="1" hangingPunct="1">
              <a:lnSpc>
                <a:spcPct val="90000"/>
              </a:lnSpc>
            </a:pPr>
            <a:r>
              <a:rPr lang="en-US" sz="2400" dirty="0" smtClean="0">
                <a:latin typeface="Times New Roman" pitchFamily="-65" charset="0"/>
              </a:rPr>
              <a:t>Audits and repairs content from partners as needed </a:t>
            </a:r>
          </a:p>
          <a:p>
            <a:pPr lvl="1" eaLnBrk="1" hangingPunct="1">
              <a:lnSpc>
                <a:spcPct val="90000"/>
              </a:lnSpc>
            </a:pPr>
            <a:r>
              <a:rPr lang="en-US" sz="2400" dirty="0" smtClean="0">
                <a:latin typeface="Times New Roman" pitchFamily="-65" charset="0"/>
              </a:rPr>
              <a:t>Low cost to administer and run </a:t>
            </a:r>
          </a:p>
          <a:p>
            <a:pPr eaLnBrk="1" hangingPunct="1">
              <a:lnSpc>
                <a:spcPct val="90000"/>
              </a:lnSpc>
            </a:pPr>
            <a:r>
              <a:rPr lang="en-US" sz="2800" dirty="0" smtClean="0">
                <a:latin typeface="Times New Roman" pitchFamily="-65" charset="0"/>
              </a:rPr>
              <a:t>Dark Archive only</a:t>
            </a:r>
          </a:p>
          <a:p>
            <a:pPr eaLnBrk="1" hangingPunct="1">
              <a:lnSpc>
                <a:spcPct val="90000"/>
              </a:lnSpc>
              <a:buFont typeface="Wingdings" pitchFamily="-65" charset="2"/>
              <a:buNone/>
            </a:pPr>
            <a:endParaRPr lang="en-US" sz="1800" dirty="0" smtClean="0">
              <a:latin typeface="Times New Roman" pitchFamily="-65" charset="0"/>
            </a:endParaRPr>
          </a:p>
          <a:p>
            <a:pPr eaLnBrk="1" hangingPunct="1">
              <a:lnSpc>
                <a:spcPct val="90000"/>
              </a:lnSpc>
              <a:buFont typeface="Wingdings" pitchFamily="-65" charset="2"/>
              <a:buNone/>
            </a:pPr>
            <a:r>
              <a:rPr lang="en-US" sz="1800" dirty="0" smtClean="0">
                <a:latin typeface="Times New Roman" pitchFamily="-65" charset="0"/>
              </a:rPr>
              <a:t>http://scholar.lib.vt.edu/theses/NDLTD/NDLTDPreservationPlan2010.pdf</a:t>
            </a:r>
          </a:p>
          <a:p>
            <a:endParaRPr lang="en-US" dirty="0"/>
          </a:p>
        </p:txBody>
      </p:sp>
      <p:sp>
        <p:nvSpPr>
          <p:cNvPr id="4" name="Slide Number Placeholder 3"/>
          <p:cNvSpPr>
            <a:spLocks noGrp="1"/>
          </p:cNvSpPr>
          <p:nvPr>
            <p:ph type="sldNum" sz="quarter" idx="10"/>
          </p:nvPr>
        </p:nvSpPr>
        <p:spPr/>
        <p:txBody>
          <a:bodyPr/>
          <a:lstStyle/>
          <a:p>
            <a:pPr>
              <a:defRPr/>
            </a:pPr>
            <a:fld id="{7F54CC18-F6B4-F54D-8484-561F004DCB6C}"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US" sz="1100" dirty="0" smtClean="0"/>
              <a:t>Let me leave you with these 3 suggestions:</a:t>
            </a:r>
          </a:p>
          <a:p>
            <a:pPr eaLnBrk="1" hangingPunct="1"/>
            <a:endParaRPr lang="en-US" sz="1100" dirty="0" smtClean="0"/>
          </a:p>
          <a:p>
            <a:pPr marL="228600" indent="-228600" eaLnBrk="1" hangingPunct="1">
              <a:buAutoNum type="arabicPeriod"/>
            </a:pPr>
            <a:r>
              <a:rPr lang="en-US" sz="1100" dirty="0" smtClean="0"/>
              <a:t>Prepare your preservation strategy now.</a:t>
            </a:r>
          </a:p>
          <a:p>
            <a:pPr marL="228600" indent="-228600" eaLnBrk="1" hangingPunct="1">
              <a:buAutoNum type="arabicPeriod"/>
            </a:pPr>
            <a:r>
              <a:rPr lang="en-US" sz="1100" dirty="0" smtClean="0"/>
              <a:t>If you separate community access from preservation, you’ll realize the advantages of focusing on the best strategy for each.</a:t>
            </a:r>
          </a:p>
          <a:p>
            <a:pPr marL="228600" indent="-228600" eaLnBrk="1" hangingPunct="1">
              <a:buAutoNum type="arabicPeriod"/>
            </a:pPr>
            <a:r>
              <a:rPr lang="en-US" sz="1100" dirty="0" smtClean="0"/>
              <a:t>In a Cooperative with mutual goals and strategies we can affordably achieve more together than we can separately.</a:t>
            </a:r>
          </a:p>
          <a:p>
            <a:pPr marL="228600" indent="-228600" eaLnBrk="1" hangingPunct="1">
              <a:buAutoNum type="arabicPeriod"/>
            </a:pPr>
            <a:endParaRPr lang="en-US" sz="1100" dirty="0" smtClean="0"/>
          </a:p>
          <a:p>
            <a:pPr marL="228600" indent="-228600" algn="l" eaLnBrk="1" hangingPunct="1"/>
            <a:r>
              <a:rPr lang="en-US" sz="1100" dirty="0" smtClean="0"/>
              <a:t>I think the advantages of using LOCKSS as the MetaArchive has to create and manage a dark archive of ETDs is the best and most affordable solution available today,</a:t>
            </a:r>
            <a:r>
              <a:rPr lang="en-US" sz="1100" baseline="0" dirty="0" smtClean="0"/>
              <a:t> and I hope you will take advantage of it</a:t>
            </a:r>
            <a:r>
              <a:rPr lang="en-US" sz="1100" dirty="0" smtClean="0"/>
              <a:t>.</a:t>
            </a:r>
          </a:p>
          <a:p>
            <a:pPr marL="228600" indent="-228600" algn="l" eaLnBrk="1" hangingPunct="1"/>
            <a:endParaRPr lang="en-US" sz="1100" dirty="0" smtClean="0"/>
          </a:p>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sz="1100" dirty="0" smtClean="0"/>
              <a:t>Thank you for this opportunity to share my enthusiasm for ETDs and preservation. </a:t>
            </a:r>
          </a:p>
          <a:p>
            <a:pPr marL="228600" indent="-228600" algn="l" eaLnBrk="1" hangingPunct="1"/>
            <a:endParaRPr lang="en-US" dirty="0" smtClean="0"/>
          </a:p>
        </p:txBody>
      </p:sp>
      <p:sp>
        <p:nvSpPr>
          <p:cNvPr id="52228" name="Slide Number Placeholder 3"/>
          <p:cNvSpPr>
            <a:spLocks noGrp="1"/>
          </p:cNvSpPr>
          <p:nvPr>
            <p:ph type="sldNum" sz="quarter" idx="5"/>
          </p:nvPr>
        </p:nvSpPr>
        <p:spPr>
          <a:noFill/>
        </p:spPr>
        <p:txBody>
          <a:bodyPr/>
          <a:lstStyle/>
          <a:p>
            <a:fld id="{043A493D-9EA2-1545-97C0-870F323ADC9C}" type="slidenum">
              <a:rPr lang="en-US" smtClean="0"/>
              <a:pPr/>
              <a:t>11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p:spPr>
        <p:txBody>
          <a:bodyPr/>
          <a:lstStyle/>
          <a:p>
            <a:pPr eaLnBrk="1" hangingPunct="1"/>
            <a:r>
              <a:rPr lang="en-US" sz="1100" dirty="0" smtClean="0"/>
              <a:t>We used an online survey to gauge the digital library community’s interest in an ETD-specific archive.</a:t>
            </a:r>
          </a:p>
          <a:p>
            <a:pPr eaLnBrk="1" hangingPunct="1"/>
            <a:endParaRPr lang="en-US" sz="1100" dirty="0" smtClean="0"/>
          </a:p>
          <a:p>
            <a:pPr eaLnBrk="1" hangingPunct="1"/>
            <a:r>
              <a:rPr lang="en-US" sz="1100" dirty="0" smtClean="0"/>
              <a:t>We learned that 80% of the survey respondents accept ETDS at their institutions and 40% of those institutions accept only electronic versions. HOWEVER, only ¼ had preservation plans, which</a:t>
            </a:r>
            <a:r>
              <a:rPr lang="en-US" sz="1100" baseline="0" dirty="0" smtClean="0"/>
              <a:t> means that a huge percentage (</a:t>
            </a:r>
            <a:r>
              <a:rPr lang="en-US" sz="1100" dirty="0" smtClean="0"/>
              <a:t>73%) do NOT have formal preservation plans. I found this shocking.</a:t>
            </a:r>
          </a:p>
          <a:p>
            <a:pPr eaLnBrk="1" hangingPunct="1"/>
            <a:endParaRPr lang="en-US" sz="1100" dirty="0" smtClean="0"/>
          </a:p>
          <a:p>
            <a:pPr eaLnBrk="1" hangingPunct="1"/>
            <a:r>
              <a:rPr lang="en-US" sz="1100" dirty="0" smtClean="0"/>
              <a:t>So not only did we have a good idea and a good strategy, we could meet a very broad need among institutions with electronic theses and dissertations.</a:t>
            </a:r>
          </a:p>
        </p:txBody>
      </p:sp>
      <p:sp>
        <p:nvSpPr>
          <p:cNvPr id="35844" name="Slide Number Placeholder 3"/>
          <p:cNvSpPr>
            <a:spLocks noGrp="1"/>
          </p:cNvSpPr>
          <p:nvPr>
            <p:ph type="sldNum" sz="quarter" idx="5"/>
          </p:nvPr>
        </p:nvSpPr>
        <p:spPr>
          <a:noFill/>
        </p:spPr>
        <p:txBody>
          <a:bodyPr/>
          <a:lstStyle/>
          <a:p>
            <a:fld id="{6C582217-0EAA-CB4C-891F-B0BB548DFE23}"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2C82C244-E290-D94F-ACA0-03B2221A2B88}" type="slidenum">
              <a:rPr lang="en-US">
                <a:ea typeface="ＭＳ Ｐゴシック" charset="-128"/>
                <a:cs typeface="ＭＳ Ｐゴシック" charset="-128"/>
              </a:rPr>
              <a:pPr/>
              <a:t>3</a:t>
            </a:fld>
            <a:endParaRPr lang="en-US" dirty="0">
              <a:ea typeface="ＭＳ Ｐゴシック" charset="-128"/>
              <a:cs typeface="ＭＳ Ｐゴシック" charset="-128"/>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sz="1100" dirty="0" smtClean="0">
                <a:latin typeface="Arial"/>
                <a:cs typeface="Arial"/>
              </a:rPr>
              <a:t>How can we preserve our ETD Collections and protect them from neglect--the “sands of time”, protect them from catastrophic events like fires and hurricanes, or hardware and software failures, or simple human error? We can implement pragmatic and affordable preservation strategies that exist today.</a:t>
            </a:r>
          </a:p>
          <a:p>
            <a:pPr eaLnBrk="1" hangingPunct="1"/>
            <a:endParaRPr lang="en-US" sz="1100" dirty="0" smtClean="0">
              <a:latin typeface="Arial"/>
              <a:cs typeface="Arial"/>
            </a:endParaRPr>
          </a:p>
          <a:p>
            <a:pPr eaLnBrk="1" hangingPunct="1"/>
            <a:r>
              <a:rPr lang="en-US" sz="1100" dirty="0" smtClean="0">
                <a:latin typeface="Arial"/>
                <a:cs typeface="Arial"/>
              </a:rPr>
              <a:t>Consciously and systematically managing</a:t>
            </a:r>
            <a:r>
              <a:rPr lang="en-US" sz="1100" baseline="0" dirty="0" smtClean="0">
                <a:latin typeface="Arial"/>
                <a:cs typeface="Arial"/>
              </a:rPr>
              <a:t> our</a:t>
            </a:r>
            <a:r>
              <a:rPr lang="en-US" sz="1100" dirty="0" smtClean="0">
                <a:latin typeface="Arial"/>
                <a:cs typeface="Arial"/>
              </a:rPr>
              <a:t> digital works over an indefinite period of time is the definition of digital preservation that I’m using. </a:t>
            </a:r>
          </a:p>
          <a:p>
            <a:pPr eaLnBrk="1" hangingPunct="1"/>
            <a:endParaRPr lang="en-US" sz="1100" dirty="0" smtClean="0">
              <a:latin typeface="Arial"/>
              <a:cs typeface="Arial"/>
            </a:endParaRPr>
          </a:p>
          <a:p>
            <a:pPr eaLnBrk="1" hangingPunct="1"/>
            <a:r>
              <a:rPr lang="en-US" sz="1100" dirty="0" smtClean="0">
                <a:latin typeface="Arial"/>
                <a:cs typeface="Arial"/>
              </a:rPr>
              <a:t>And MetaArchive Cooperative offers a preservation strategy and it is both affordable and easy</a:t>
            </a:r>
            <a:r>
              <a:rPr lang="en-US" sz="1100" baseline="0" dirty="0" smtClean="0">
                <a:latin typeface="Arial"/>
                <a:cs typeface="Arial"/>
              </a:rPr>
              <a:t> to implement and maintain</a:t>
            </a:r>
            <a:r>
              <a:rPr lang="en-US" sz="1100" dirty="0" smtClean="0">
                <a:latin typeface="Arial"/>
                <a:cs typeface="Arial"/>
              </a:rPr>
              <a:t>. But before going into the process and sample workflow, I want to clarify a few things.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47A1612-6958-2E47-B1C9-5D86B0FA570E}" type="slidenum">
              <a:rPr lang="en-US">
                <a:ea typeface="ＭＳ Ｐゴシック" charset="-128"/>
                <a:cs typeface="ＭＳ Ｐゴシック" charset="-128"/>
              </a:rPr>
              <a:pPr/>
              <a:t>4</a:t>
            </a:fld>
            <a:endParaRPr lang="en-US" dirty="0">
              <a:ea typeface="ＭＳ Ｐゴシック" charset="-128"/>
              <a:cs typeface="ＭＳ Ｐゴシック"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sz="1100" b="0" i="0" dirty="0" smtClean="0">
                <a:latin typeface="Arial"/>
                <a:cs typeface="Arial"/>
              </a:rPr>
              <a:t>Backups are not the same as preservation. Backups are tactical measures [actions to reach a specific and near term end]--we make regular copies (usually over-writing previous copies), and keep them handy to restore following a data-loss event. But 30% of all archives have been backed up only one time or not at all according to the 2005 Northeast Document Conservation Center Survey by Bishoff and Clareson.</a:t>
            </a:r>
          </a:p>
          <a:p>
            <a:pPr eaLnBrk="1" hangingPunct="1"/>
            <a:endParaRPr lang="en-US" sz="1100" b="0" i="0" dirty="0" smtClean="0">
              <a:latin typeface="Arial"/>
              <a:cs typeface="Arial"/>
            </a:endParaRPr>
          </a:p>
          <a:p>
            <a:pPr eaLnBrk="1" hangingPunct="1"/>
            <a:r>
              <a:rPr lang="en-US" sz="1100" b="0" i="0" dirty="0" smtClean="0">
                <a:latin typeface="Arial"/>
                <a:cs typeface="Arial"/>
              </a:rPr>
              <a:t>Preservation is a strategic goal to a long term outcome, and the means to achieve that goal. Backups are designed to address short-term data loss via minimal investment of money and staff resources. Backups are a good thing, but are not a comprehensive solution to the problem of preserving information over time.</a:t>
            </a:r>
          </a:p>
          <a:p>
            <a:pPr eaLnBrk="1" hangingPunct="1"/>
            <a:endParaRPr lang="en-US" sz="1100" b="0" i="0" dirty="0" smtClean="0">
              <a:latin typeface="Arial"/>
              <a:cs typeface="Arial"/>
            </a:endParaRPr>
          </a:p>
          <a:p>
            <a:pPr eaLnBrk="1" hangingPunct="1"/>
            <a:r>
              <a:rPr lang="en-US" sz="1100" b="0" i="0" dirty="0" smtClean="0">
                <a:latin typeface="Arial"/>
                <a:cs typeface="Arial"/>
              </a:rPr>
              <a:t>Yes, many of our institutions are satisfied with backups, and VT was until we helped create a practical preservation option in 2003 through our work with the MetaArchive Cooperative.</a:t>
            </a:r>
          </a:p>
          <a:p>
            <a:pPr eaLnBrk="1" hangingPunct="1"/>
            <a:endParaRPr lang="en-US" sz="1100" b="0" i="0" dirty="0" smtClean="0">
              <a:latin typeface="Arial"/>
              <a:cs typeface="Arial"/>
            </a:endParaRPr>
          </a:p>
          <a:p>
            <a:pPr eaLnBrk="1" hangingPunct="1"/>
            <a:r>
              <a:rPr lang="en-US" sz="1100" b="0" i="0" dirty="0" smtClean="0">
                <a:latin typeface="Arial"/>
                <a:cs typeface="Arial"/>
              </a:rPr>
              <a:t>An IR is also not a preservation strategy. They are largely a centralized approach aimed at managing information flow within an institution.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pPr eaLnBrk="1" hangingPunct="1"/>
            <a:r>
              <a:rPr lang="en-US" sz="1100" b="1" i="1" dirty="0" smtClean="0">
                <a:latin typeface="Arial"/>
                <a:ea typeface="Times" charset="0"/>
                <a:cs typeface="Arial"/>
              </a:rPr>
              <a:t>Digital Preservation is Strategic. Preserving information over </a:t>
            </a:r>
            <a:r>
              <a:rPr lang="en-US" sz="1100" dirty="0" smtClean="0">
                <a:latin typeface="Arial"/>
                <a:ea typeface="Times" charset="0"/>
                <a:cs typeface="Arial"/>
              </a:rPr>
              <a:t>long periods requires systematic attention, not benign neglect like we can get sometimes away with</a:t>
            </a:r>
            <a:r>
              <a:rPr lang="en-US" sz="1100" baseline="0" dirty="0" smtClean="0">
                <a:latin typeface="Arial"/>
                <a:ea typeface="Times" charset="0"/>
                <a:cs typeface="Arial"/>
              </a:rPr>
              <a:t> like</a:t>
            </a:r>
            <a:r>
              <a:rPr lang="en-US" sz="1100" dirty="0" smtClean="0">
                <a:latin typeface="Arial"/>
                <a:ea typeface="Times" charset="0"/>
                <a:cs typeface="Arial"/>
              </a:rPr>
              <a:t> books on our library shelves.</a:t>
            </a:r>
          </a:p>
          <a:p>
            <a:pPr eaLnBrk="1" hangingPunct="1"/>
            <a:endParaRPr lang="en-US" sz="1100" dirty="0" smtClean="0">
              <a:latin typeface="Arial"/>
              <a:ea typeface="Times" charset="0"/>
              <a:cs typeface="Arial"/>
            </a:endParaRPr>
          </a:p>
          <a:p>
            <a:pPr eaLnBrk="1" hangingPunct="1"/>
            <a:r>
              <a:rPr lang="en-US" sz="1100" dirty="0" smtClean="0">
                <a:latin typeface="Arial"/>
                <a:ea typeface="Times" charset="0"/>
                <a:cs typeface="Arial"/>
              </a:rPr>
              <a:t>To realistically address the issues involved in preserving ETDs over time, a true digital preservation program requires </a:t>
            </a:r>
          </a:p>
          <a:p>
            <a:pPr lvl="1" eaLnBrk="1" hangingPunct="1"/>
            <a:r>
              <a:rPr lang="en-US" sz="1100" dirty="0" smtClean="0">
                <a:latin typeface="Arial"/>
                <a:ea typeface="Times" charset="0"/>
                <a:cs typeface="Arial"/>
              </a:rPr>
              <a:t>Geographically dispersed set of secure caches  AND</a:t>
            </a:r>
          </a:p>
          <a:p>
            <a:pPr lvl="1" eaLnBrk="1" hangingPunct="1"/>
            <a:r>
              <a:rPr lang="en-US" sz="1100" dirty="0" smtClean="0">
                <a:latin typeface="Arial"/>
                <a:ea typeface="Times" charset="0"/>
                <a:cs typeface="Arial"/>
              </a:rPr>
              <a:t>Some ongoing investment</a:t>
            </a:r>
          </a:p>
          <a:p>
            <a:pPr eaLnBrk="1" hangingPunct="1"/>
            <a:endParaRPr lang="en-US" sz="1100" dirty="0" smtClean="0">
              <a:latin typeface="Arial"/>
              <a:ea typeface="Times" charset="0"/>
              <a:cs typeface="Arial"/>
            </a:endParaRPr>
          </a:p>
          <a:p>
            <a:pPr eaLnBrk="1" hangingPunct="1"/>
            <a:r>
              <a:rPr lang="en-US" sz="1100" dirty="0" smtClean="0">
                <a:latin typeface="Arial"/>
                <a:ea typeface="Times" charset="0"/>
                <a:cs typeface="Arial"/>
              </a:rPr>
              <a:t>Therefore, a </a:t>
            </a:r>
            <a:r>
              <a:rPr lang="en-US" sz="1100" dirty="0" smtClean="0">
                <a:latin typeface="Arial"/>
                <a:cs typeface="Arial"/>
              </a:rPr>
              <a:t>Distributed Digital Preservation Network (DDPN) is most effective like the</a:t>
            </a:r>
          </a:p>
          <a:p>
            <a:pPr eaLnBrk="1" hangingPunct="1"/>
            <a:endParaRPr lang="en-US" sz="1100" dirty="0" smtClean="0">
              <a:latin typeface="Arial"/>
              <a:cs typeface="Arial"/>
            </a:endParaRPr>
          </a:p>
          <a:p>
            <a:pPr eaLnBrk="1" hangingPunct="1"/>
            <a:r>
              <a:rPr lang="en-US" sz="1100" b="1" dirty="0" smtClean="0">
                <a:latin typeface="Arial"/>
                <a:cs typeface="Arial"/>
              </a:rPr>
              <a:t>MetaArchive Cooperative,</a:t>
            </a:r>
            <a:r>
              <a:rPr lang="en-US" sz="1100" b="1" baseline="0" dirty="0" smtClean="0">
                <a:latin typeface="Arial"/>
                <a:cs typeface="Arial"/>
              </a:rPr>
              <a:t> which </a:t>
            </a:r>
            <a:r>
              <a:rPr lang="en-US" sz="1100" dirty="0" smtClean="0">
                <a:latin typeface="Arial"/>
                <a:cs typeface="Arial"/>
              </a:rPr>
              <a:t>is a “community-owned, community-led initiative comprised of libraries, archives, and other cultural memory organizations. Using a technical framework that is based on the LOCKSS (Lots of Copies Keep Stuff Safe) software, members contribute digital collections into a geographically distributed network where they are mutually mirrored and refreshed on secure file servers in multiple locations.” [MetaA Content Policy] </a:t>
            </a:r>
          </a:p>
          <a:p>
            <a:pPr eaLnBrk="1" hangingPunct="1"/>
            <a:endParaRPr lang="en-US" sz="1100" dirty="0" smtClean="0">
              <a:latin typeface="Arial"/>
              <a:ea typeface="Times" charset="0"/>
              <a:cs typeface="Arial"/>
            </a:endParaRPr>
          </a:p>
          <a:p>
            <a:pPr eaLnBrk="1" hangingPunct="1"/>
            <a:r>
              <a:rPr lang="en-US" sz="1100" dirty="0" smtClean="0">
                <a:latin typeface="Arial"/>
                <a:cs typeface="Arial"/>
              </a:rPr>
              <a:t>The MetaArchive Cooperative is a distributed "dark archive" digital preservation option. </a:t>
            </a:r>
          </a:p>
          <a:p>
            <a:pPr eaLnBrk="1" hangingPunct="1"/>
            <a:endParaRPr lang="en-US" sz="1100" dirty="0" smtClean="0">
              <a:latin typeface="Arial"/>
              <a:cs typeface="Arial"/>
            </a:endParaRPr>
          </a:p>
          <a:p>
            <a:pPr eaLnBrk="1" hangingPunct="1"/>
            <a:endParaRPr lang="en-US" sz="1100" dirty="0" smtClean="0">
              <a:latin typeface="Arial"/>
              <a:ea typeface="Times" charset="0"/>
              <a:cs typeface="Arial"/>
            </a:endParaRPr>
          </a:p>
        </p:txBody>
      </p:sp>
      <p:sp>
        <p:nvSpPr>
          <p:cNvPr id="24580" name="Slide Number Placeholder 3"/>
          <p:cNvSpPr>
            <a:spLocks noGrp="1"/>
          </p:cNvSpPr>
          <p:nvPr>
            <p:ph type="sldNum" sz="quarter" idx="5"/>
          </p:nvPr>
        </p:nvSpPr>
        <p:spPr>
          <a:noFill/>
        </p:spPr>
        <p:txBody>
          <a:bodyPr/>
          <a:lstStyle/>
          <a:p>
            <a:fld id="{4F3BEA65-D997-A744-8B59-AB9C2EE81C49}" type="slidenum">
              <a:rPr lang="en-US" smtClean="0">
                <a:ea typeface="ＭＳ Ｐゴシック" charset="-128"/>
                <a:cs typeface="ＭＳ Ｐゴシック" charset="-128"/>
              </a:rPr>
              <a:pPr/>
              <a:t>5</a:t>
            </a:fld>
            <a:endParaRPr lang="en-US" dirty="0" smtClean="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8B87C9F-3A6B-8749-8ADD-473A00D13329}" type="slidenum">
              <a:rPr lang="en-US">
                <a:ea typeface="ＭＳ Ｐゴシック" charset="-128"/>
                <a:cs typeface="ＭＳ Ｐゴシック" charset="-128"/>
              </a:rPr>
              <a:pPr/>
              <a:t>6</a:t>
            </a:fld>
            <a:endParaRPr lang="en-US" dirty="0">
              <a:ea typeface="ＭＳ Ｐゴシック" charset="-128"/>
              <a:cs typeface="ＭＳ Ｐゴシック"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533400" y="4343400"/>
            <a:ext cx="5867400" cy="4114800"/>
          </a:xfrm>
          <a:noFill/>
          <a:ln/>
        </p:spPr>
        <p:txBody>
          <a:bodyPr/>
          <a:lstStyle/>
          <a:p>
            <a:pPr eaLnBrk="1" hangingPunct="1"/>
            <a:r>
              <a:rPr lang="en-US" sz="1100" dirty="0" smtClean="0">
                <a:latin typeface="Arial"/>
                <a:ea typeface="Times" charset="0"/>
                <a:cs typeface="Arial"/>
              </a:rPr>
              <a:t>A Distributed Digital Preservation </a:t>
            </a:r>
            <a:r>
              <a:rPr lang="en-US" sz="1100" b="0" i="0" dirty="0" smtClean="0">
                <a:latin typeface="Arial"/>
                <a:ea typeface="Times" charset="0"/>
                <a:cs typeface="Arial"/>
              </a:rPr>
              <a:t>Network mobilizes efforts of multiple institutions. It entails a geographically </a:t>
            </a:r>
            <a:r>
              <a:rPr lang="en-US" sz="1100" dirty="0" smtClean="0">
                <a:latin typeface="Arial"/>
                <a:ea typeface="Times" charset="0"/>
                <a:cs typeface="Arial"/>
              </a:rPr>
              <a:t>dispersed set of secure caches which isn’t something a single institution is likely to have. A true digital preservation program will require multi-institutional collaboration and at least some ongoing investment to realistically address the issues involved in preserving information over time.</a:t>
            </a:r>
          </a:p>
          <a:p>
            <a:pPr eaLnBrk="1" hangingPunct="1"/>
            <a:endParaRPr lang="en-US" sz="1100" dirty="0" smtClean="0">
              <a:latin typeface="Arial"/>
              <a:ea typeface="Times" charset="0"/>
              <a:cs typeface="Arial"/>
            </a:endParaRPr>
          </a:p>
          <a:p>
            <a:r>
              <a:rPr lang="en-US" sz="1100" kern="1200" baseline="0" dirty="0" smtClean="0">
                <a:solidFill>
                  <a:schemeClr val="tx1"/>
                </a:solidFill>
                <a:latin typeface="Arial"/>
                <a:ea typeface="ＭＳ Ｐゴシック" charset="-128"/>
                <a:cs typeface="Arial"/>
              </a:rPr>
              <a:t>A PLN is a peer-to-peer system of geographically distributed servers running LOCKSS, as its main application. With this application computer programs are running in the background without human intervention, that among other things poll each other about content, vote on the content to determine its integrity, and when necessary restoring damaged content.</a:t>
            </a:r>
          </a:p>
          <a:p>
            <a:endParaRPr lang="en-US" sz="1100" kern="1200" baseline="0" dirty="0" smtClean="0">
              <a:solidFill>
                <a:schemeClr val="tx1"/>
              </a:solidFill>
              <a:latin typeface="Arial"/>
              <a:ea typeface="ＭＳ Ｐゴシック" charset="-128"/>
              <a:cs typeface="Arial"/>
            </a:endParaRPr>
          </a:p>
          <a:p>
            <a:r>
              <a:rPr lang="en-US" sz="1100" dirty="0" smtClean="0">
                <a:latin typeface="Arial"/>
                <a:ea typeface="Times" charset="0"/>
                <a:cs typeface="Arial"/>
              </a:rPr>
              <a:t>This approach offers </a:t>
            </a:r>
            <a:r>
              <a:rPr lang="en-US" sz="1100" b="1" dirty="0" smtClean="0">
                <a:latin typeface="Arial"/>
                <a:ea typeface="Times" charset="0"/>
                <a:cs typeface="Arial"/>
              </a:rPr>
              <a:t>Security to reduce the likelihood that any single cache will be </a:t>
            </a:r>
            <a:r>
              <a:rPr lang="en-US" sz="1100" dirty="0" smtClean="0">
                <a:latin typeface="Arial"/>
                <a:ea typeface="Times" charset="0"/>
                <a:cs typeface="Arial"/>
              </a:rPr>
              <a:t>compromised, AND </a:t>
            </a:r>
            <a:r>
              <a:rPr lang="en-US" sz="1100" b="1" dirty="0" smtClean="0">
                <a:latin typeface="Arial"/>
                <a:ea typeface="Times" charset="0"/>
                <a:cs typeface="Arial"/>
              </a:rPr>
              <a:t>Distribution reduces the likelihood that the loss of any single cache </a:t>
            </a:r>
            <a:r>
              <a:rPr lang="en-US" sz="1100" dirty="0" smtClean="0">
                <a:latin typeface="Arial"/>
                <a:ea typeface="Times" charset="0"/>
                <a:cs typeface="Arial"/>
              </a:rPr>
              <a:t>will lead to a loss of the preserved content.</a:t>
            </a:r>
          </a:p>
          <a:p>
            <a:pPr eaLnBrk="1" hangingPunct="1"/>
            <a:endParaRPr lang="en-US" sz="1100" dirty="0" smtClean="0">
              <a:latin typeface="Arial"/>
              <a:ea typeface="Times" charset="0"/>
              <a:cs typeface="Arial"/>
            </a:endParaRPr>
          </a:p>
          <a:p>
            <a:pPr eaLnBrk="1" hangingPunct="1"/>
            <a:r>
              <a:rPr lang="en-US" sz="1100" dirty="0" smtClean="0">
                <a:latin typeface="Arial"/>
                <a:ea typeface="Times" charset="0"/>
                <a:cs typeface="Arial"/>
              </a:rPr>
              <a:t>But even Shared Archiving will fail without a precoordinated DDP Network in Place.</a:t>
            </a:r>
            <a:r>
              <a:rPr lang="en-US" sz="1100" baseline="0" dirty="0" smtClean="0">
                <a:latin typeface="Arial"/>
                <a:ea typeface="Times" charset="0"/>
                <a:cs typeface="Arial"/>
              </a:rPr>
              <a:t> It is well known that </a:t>
            </a:r>
            <a:r>
              <a:rPr lang="en-US" sz="1100" dirty="0" smtClean="0">
                <a:latin typeface="Arial"/>
                <a:ea typeface="Times" charset="0"/>
                <a:cs typeface="Arial"/>
              </a:rPr>
              <a:t>much </a:t>
            </a:r>
            <a:r>
              <a:rPr lang="en-US" sz="1100" dirty="0" smtClean="0">
                <a:latin typeface="Arial"/>
                <a:ea typeface="Times" charset="0"/>
                <a:cs typeface="Arial"/>
              </a:rPr>
              <a:t>of the cost in preserving digital material is in coordinating the organizational and institutional imperatives for preservation, and not the technological costs</a:t>
            </a:r>
            <a:r>
              <a:rPr lang="en-US" sz="1100" dirty="0" smtClean="0">
                <a:latin typeface="Arial"/>
                <a:ea typeface="Times" charset="0"/>
                <a:cs typeface="Arial"/>
              </a:rPr>
              <a:t>. [Library of Congress [NDIIPP] Archive Ingest and Handling Test (AIHT)]</a:t>
            </a:r>
          </a:p>
          <a:p>
            <a:pPr eaLnBrk="1" hangingPunct="1"/>
            <a:endParaRPr lang="en-US" sz="1100" dirty="0" smtClean="0">
              <a:latin typeface="Arial"/>
              <a:ea typeface="Times" charset="0"/>
              <a:cs typeface="Arial"/>
            </a:endParaRPr>
          </a:p>
          <a:p>
            <a:pPr eaLnBrk="1" hangingPunct="1"/>
            <a:r>
              <a:rPr lang="en-US" sz="1100" dirty="0" smtClean="0">
                <a:latin typeface="Arial"/>
                <a:ea typeface="Times" charset="0"/>
                <a:cs typeface="Arial"/>
              </a:rPr>
              <a:t>But even if this is a good idea, how can our institutions possibly implement such a strategy?</a:t>
            </a:r>
          </a:p>
          <a:p>
            <a:pPr eaLnBrk="1" hangingPunct="1"/>
            <a:endParaRPr lang="en-US" sz="1100" dirty="0" smtClean="0">
              <a:latin typeface="Arial"/>
              <a:ea typeface="Times" charset="0"/>
              <a:cs typeface="Arial"/>
            </a:endParaRPr>
          </a:p>
          <a:p>
            <a:pPr eaLnBrk="1" hangingPunct="1"/>
            <a:endParaRPr lang="en-US" sz="1100" dirty="0" smtClean="0">
              <a:latin typeface="Arial"/>
              <a:ea typeface="Times" charset="0"/>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z="1100" dirty="0" smtClean="0"/>
          </a:p>
          <a:p>
            <a:pPr eaLnBrk="1" hangingPunct="1"/>
            <a:r>
              <a:rPr lang="en-US" sz="1100" dirty="0" smtClean="0"/>
              <a:t>By joining and supporting organizations like the NDLTD, whose mission includes promoting the preservation of ETDs. To address</a:t>
            </a:r>
            <a:r>
              <a:rPr lang="en-US" sz="1100" baseline="0" dirty="0" smtClean="0"/>
              <a:t> this goal </a:t>
            </a:r>
            <a:endParaRPr lang="en-US" sz="1100" dirty="0" smtClean="0"/>
          </a:p>
          <a:p>
            <a:pPr eaLnBrk="1" hangingPunct="1"/>
            <a:endParaRPr lang="en-US" sz="1100" dirty="0" smtClean="0"/>
          </a:p>
          <a:p>
            <a:pPr eaLnBrk="1" hangingPunct="1"/>
            <a:r>
              <a:rPr lang="en-US" sz="1100" dirty="0" smtClean="0"/>
              <a:t>The NDLTD created a strategic alliance with </a:t>
            </a:r>
          </a:p>
        </p:txBody>
      </p:sp>
      <p:sp>
        <p:nvSpPr>
          <p:cNvPr id="28676" name="Slide Number Placeholder 3"/>
          <p:cNvSpPr>
            <a:spLocks noGrp="1"/>
          </p:cNvSpPr>
          <p:nvPr>
            <p:ph type="sldNum" sz="quarter" idx="5"/>
          </p:nvPr>
        </p:nvSpPr>
        <p:spPr>
          <a:noFill/>
        </p:spPr>
        <p:txBody>
          <a:bodyPr/>
          <a:lstStyle/>
          <a:p>
            <a:fld id="{FFA43277-272C-A04C-9D13-E080ADF012D2}"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en-US" sz="1100" dirty="0" smtClean="0"/>
              <a:t>with the MetaArchive </a:t>
            </a:r>
            <a:r>
              <a:rPr lang="en-US" sz="1100" dirty="0" smtClean="0"/>
              <a:t>Cooperative, which began as 6 </a:t>
            </a:r>
            <a:r>
              <a:rPr lang="en-US" sz="1100" dirty="0" smtClean="0"/>
              <a:t>research universities in the southeastern United States</a:t>
            </a:r>
            <a:r>
              <a:rPr lang="en-US" sz="1100" dirty="0" smtClean="0"/>
              <a:t> but has grown</a:t>
            </a:r>
            <a:r>
              <a:rPr lang="en-US" sz="1100" baseline="0" dirty="0" smtClean="0"/>
              <a:t> in a few years to 16 institutions in the US, UK, and Brazil. We </a:t>
            </a:r>
            <a:r>
              <a:rPr lang="en-US" sz="1100" dirty="0" smtClean="0"/>
              <a:t>share</a:t>
            </a:r>
            <a:r>
              <a:rPr lang="en-US" sz="1100" baseline="0" dirty="0" smtClean="0"/>
              <a:t> the</a:t>
            </a:r>
            <a:r>
              <a:rPr lang="en-US" sz="1100" dirty="0" smtClean="0"/>
              <a:t> concern </a:t>
            </a:r>
            <a:r>
              <a:rPr lang="en-US" sz="1100" dirty="0" smtClean="0"/>
              <a:t>that the digital items that define our culture and history might be forever lost due to disaster, error, or </a:t>
            </a:r>
            <a:r>
              <a:rPr lang="en-US" sz="1100" dirty="0" smtClean="0"/>
              <a:t>neglect, if we don’t do something</a:t>
            </a:r>
            <a:r>
              <a:rPr lang="en-US" sz="1100" baseline="0" dirty="0" smtClean="0"/>
              <a:t> and do it together—cooperatively, not individually</a:t>
            </a:r>
            <a:r>
              <a:rPr lang="en-US" sz="1100" dirty="0" smtClean="0"/>
              <a:t>.</a:t>
            </a:r>
            <a:endParaRPr lang="en-US" sz="1100" dirty="0" smtClean="0"/>
          </a:p>
          <a:p>
            <a:pPr eaLnBrk="1" hangingPunct="1"/>
            <a:endParaRPr lang="en-US" sz="1100" dirty="0" smtClean="0"/>
          </a:p>
          <a:p>
            <a:pPr eaLnBrk="1" hangingPunct="1"/>
            <a:r>
              <a:rPr lang="en-US" sz="1100" dirty="0" smtClean="0"/>
              <a:t>We have a Charter, which is a formal agreement that lays out the members’ roles and responsibilities.</a:t>
            </a:r>
            <a:r>
              <a:rPr lang="en-US" sz="1100" baseline="0" dirty="0" smtClean="0"/>
              <a:t> </a:t>
            </a:r>
            <a:r>
              <a:rPr lang="en-US" sz="1100" dirty="0" smtClean="0"/>
              <a:t>We’ve each signed a Membership Agreement.,</a:t>
            </a:r>
            <a:r>
              <a:rPr lang="en-US" sz="1100" baseline="0" dirty="0" smtClean="0"/>
              <a:t> in which we a</a:t>
            </a:r>
            <a:r>
              <a:rPr lang="en-US" sz="1100" dirty="0" smtClean="0"/>
              <a:t>gree to preserve each others content for a specified period, and we pledge to not intentionally harm the network.</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TRAC: Trusted Repositories Audit and Certification. The </a:t>
            </a:r>
            <a:r>
              <a:rPr lang="en-US" sz="1200" dirty="0" err="1" smtClean="0"/>
              <a:t>MetaArchive’s</a:t>
            </a:r>
            <a:r>
              <a:rPr lang="en-US" sz="1200" dirty="0" smtClean="0"/>
              <a:t> distributed digital preservation network conforms to all 84 criteria and operates according to the standards of a trusted</a:t>
            </a:r>
            <a:r>
              <a:rPr lang="en-US" sz="1200" baseline="0" dirty="0" smtClean="0"/>
              <a:t> digital repository.</a:t>
            </a:r>
            <a:endParaRPr lang="en-US" sz="1200" dirty="0" smtClean="0"/>
          </a:p>
          <a:p>
            <a:pPr eaLnBrk="1" hangingPunct="1"/>
            <a:endParaRPr lang="en-US" dirty="0" smtClean="0"/>
          </a:p>
        </p:txBody>
      </p:sp>
      <p:sp>
        <p:nvSpPr>
          <p:cNvPr id="30724" name="Slide Number Placeholder 3"/>
          <p:cNvSpPr>
            <a:spLocks noGrp="1"/>
          </p:cNvSpPr>
          <p:nvPr>
            <p:ph type="sldNum" sz="quarter" idx="5"/>
          </p:nvPr>
        </p:nvSpPr>
        <p:spPr>
          <a:noFill/>
        </p:spPr>
        <p:txBody>
          <a:bodyPr/>
          <a:lstStyle/>
          <a:p>
            <a:fld id="{1F038F25-C672-D940-A399-657863829D77}"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r>
              <a:rPr lang="en-US" sz="1100" dirty="0" smtClean="0"/>
              <a:t>Here is a sample workflow from the Graduate Student submitting an ETD through Graduate School approval and ingest into the Distributed Digital Preservation Network.</a:t>
            </a:r>
            <a:r>
              <a:rPr lang="en-US" sz="1100" dirty="0" smtClean="0"/>
              <a:t>   </a:t>
            </a:r>
          </a:p>
          <a:p>
            <a:endParaRPr lang="en-US" sz="1100" dirty="0" smtClean="0"/>
          </a:p>
          <a:p>
            <a:pPr eaLnBrk="1" hangingPunct="1"/>
            <a:r>
              <a:rPr lang="en-US" sz="1100" dirty="0" smtClean="0">
                <a:latin typeface="Times New Roman" pitchFamily="-65" charset="0"/>
                <a:ea typeface="ＭＳ Ｐゴシック" pitchFamily="-65" charset="-128"/>
                <a:cs typeface="ＭＳ Ｐゴシック" pitchFamily="-65" charset="-128"/>
              </a:rPr>
              <a:t>Here is a practical option</a:t>
            </a:r>
          </a:p>
          <a:p>
            <a:pPr eaLnBrk="1" hangingPunct="1"/>
            <a:endParaRPr lang="en-US" sz="1100" dirty="0" smtClean="0">
              <a:latin typeface="Times New Roman" pitchFamily="-65" charset="0"/>
              <a:ea typeface="ＭＳ Ｐゴシック" pitchFamily="-65" charset="-128"/>
              <a:cs typeface="ＭＳ Ｐゴシック" pitchFamily="-65"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smtClean="0">
                <a:latin typeface="Arial"/>
                <a:cs typeface="Arial"/>
              </a:rPr>
              <a:t>LOCKSS open source software from Stanford University is used differently because user access and preservation are separated in the secure and private</a:t>
            </a:r>
            <a:r>
              <a:rPr lang="en-US" sz="1100" baseline="0" dirty="0" smtClean="0">
                <a:latin typeface="Arial"/>
                <a:cs typeface="Arial"/>
              </a:rPr>
              <a:t> ETD </a:t>
            </a:r>
            <a:r>
              <a:rPr lang="en-US" sz="1100" dirty="0" smtClean="0">
                <a:latin typeface="Arial"/>
                <a:cs typeface="Arial"/>
              </a:rPr>
              <a:t>preservation network.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100" dirty="0" smtClean="0">
              <a:latin typeface="Arial"/>
              <a:cs typeface="Aria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smtClean="0">
                <a:latin typeface="Arial"/>
                <a:cs typeface="Arial"/>
              </a:rPr>
              <a:t>What is also especially important in both uses of LOCKSS, is the auditing feature—all files in the networked preservation caches are continually verified. Programmatic polling compares files and replaces bad files with good ones.</a:t>
            </a:r>
          </a:p>
          <a:p>
            <a:endParaRPr lang="en-US" sz="1100" dirty="0" smtClean="0"/>
          </a:p>
          <a:p>
            <a:endParaRPr lang="en-US" sz="1100" dirty="0" smtClean="0"/>
          </a:p>
        </p:txBody>
      </p:sp>
      <p:sp>
        <p:nvSpPr>
          <p:cNvPr id="39940" name="Slide Number Placeholder 3"/>
          <p:cNvSpPr>
            <a:spLocks noGrp="1"/>
          </p:cNvSpPr>
          <p:nvPr>
            <p:ph type="sldNum" sz="quarter" idx="5"/>
          </p:nvPr>
        </p:nvSpPr>
        <p:spPr>
          <a:noFill/>
        </p:spPr>
        <p:txBody>
          <a:bodyPr/>
          <a:lstStyle/>
          <a:p>
            <a:fld id="{213DFE23-687F-D44D-8ECF-86F6AD8977EE}"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9050"/>
            <a:ext cx="9144000" cy="6877050"/>
            <a:chOff x="0" y="-12"/>
            <a:chExt cx="5760" cy="4332"/>
          </a:xfrm>
        </p:grpSpPr>
        <p:sp>
          <p:nvSpPr>
            <p:cNvPr id="5" name="Rectangle 3"/>
            <p:cNvSpPr>
              <a:spLocks noChangeArrowheads="1"/>
            </p:cNvSpPr>
            <p:nvPr/>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prstTxWarp prst="textNoShape">
                <a:avLst/>
              </a:prstTxWarp>
            </a:bodyPr>
            <a:lstStyle/>
            <a:p>
              <a:pPr>
                <a:defRPr/>
              </a:pPr>
              <a:endParaRPr lang="en-US" dirty="0"/>
            </a:p>
          </p:txBody>
        </p:sp>
        <p:grpSp>
          <p:nvGrpSpPr>
            <p:cNvPr id="6" name="Group 4"/>
            <p:cNvGrpSpPr>
              <a:grpSpLocks/>
            </p:cNvGrpSpPr>
            <p:nvPr userDrawn="1"/>
          </p:nvGrpSpPr>
          <p:grpSpPr bwMode="auto">
            <a:xfrm>
              <a:off x="-1261" y="-157"/>
              <a:ext cx="7021" cy="1190"/>
              <a:chOff x="-1261" y="-154"/>
              <a:chExt cx="7021" cy="1190"/>
            </a:xfrm>
          </p:grpSpPr>
          <p:sp>
            <p:nvSpPr>
              <p:cNvPr id="7" name="Freeform 5"/>
              <p:cNvSpPr>
                <a:spLocks/>
              </p:cNvSpPr>
              <p:nvPr/>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prstTxWarp prst="textNoShape">
                  <a:avLst/>
                </a:prstTxWarp>
              </a:bodyPr>
              <a:lstStyle/>
              <a:p>
                <a:pPr>
                  <a:defRPr/>
                </a:pPr>
                <a:endParaRPr lang="en-US" dirty="0"/>
              </a:p>
            </p:txBody>
          </p:sp>
          <p:grpSp>
            <p:nvGrpSpPr>
              <p:cNvPr id="8" name="Group 6"/>
              <p:cNvGrpSpPr>
                <a:grpSpLocks/>
              </p:cNvGrpSpPr>
              <p:nvPr userDrawn="1"/>
            </p:nvGrpSpPr>
            <p:grpSpPr bwMode="auto">
              <a:xfrm>
                <a:off x="333" y="-9"/>
                <a:ext cx="5176" cy="1044"/>
                <a:chOff x="333" y="-9"/>
                <a:chExt cx="5176" cy="1044"/>
              </a:xfrm>
            </p:grpSpPr>
            <p:sp>
              <p:nvSpPr>
                <p:cNvPr id="37" name="Freeform 7"/>
                <p:cNvSpPr>
                  <a:spLocks/>
                </p:cNvSpPr>
                <p:nvPr/>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38" name="Freeform 8"/>
                <p:cNvSpPr>
                  <a:spLocks/>
                </p:cNvSpPr>
                <p:nvPr/>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39" name="Freeform 9"/>
                <p:cNvSpPr>
                  <a:spLocks/>
                </p:cNvSpPr>
                <p:nvPr/>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40" name="Freeform 10"/>
                <p:cNvSpPr>
                  <a:spLocks/>
                </p:cNvSpPr>
                <p:nvPr/>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41" name="Freeform 11"/>
                <p:cNvSpPr>
                  <a:spLocks/>
                </p:cNvSpPr>
                <p:nvPr/>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42" name="Freeform 12"/>
                <p:cNvSpPr>
                  <a:spLocks/>
                </p:cNvSpPr>
                <p:nvPr/>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43" name="Freeform 13"/>
                <p:cNvSpPr>
                  <a:spLocks/>
                </p:cNvSpPr>
                <p:nvPr/>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44" name="Freeform 14"/>
                <p:cNvSpPr>
                  <a:spLocks/>
                </p:cNvSpPr>
                <p:nvPr/>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45" name="Freeform 15"/>
                <p:cNvSpPr>
                  <a:spLocks/>
                </p:cNvSpPr>
                <p:nvPr/>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46" name="Freeform 16"/>
                <p:cNvSpPr>
                  <a:spLocks/>
                </p:cNvSpPr>
                <p:nvPr/>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47" name="Freeform 17"/>
                <p:cNvSpPr>
                  <a:spLocks/>
                </p:cNvSpPr>
                <p:nvPr/>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48" name="Freeform 18"/>
                <p:cNvSpPr>
                  <a:spLocks/>
                </p:cNvSpPr>
                <p:nvPr/>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49" name="Freeform 19"/>
                <p:cNvSpPr>
                  <a:spLocks/>
                </p:cNvSpPr>
                <p:nvPr/>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50" name="Freeform 20"/>
                <p:cNvSpPr>
                  <a:spLocks/>
                </p:cNvSpPr>
                <p:nvPr/>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51" name="Freeform 21"/>
                <p:cNvSpPr>
                  <a:spLocks/>
                </p:cNvSpPr>
                <p:nvPr/>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52" name="Freeform 22"/>
                <p:cNvSpPr>
                  <a:spLocks/>
                </p:cNvSpPr>
                <p:nvPr/>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53" name="Freeform 23"/>
                <p:cNvSpPr>
                  <a:spLocks/>
                </p:cNvSpPr>
                <p:nvPr/>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54" name="Freeform 24"/>
                <p:cNvSpPr>
                  <a:spLocks/>
                </p:cNvSpPr>
                <p:nvPr/>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55" name="Freeform 25"/>
                <p:cNvSpPr>
                  <a:spLocks/>
                </p:cNvSpPr>
                <p:nvPr/>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56" name="Freeform 26"/>
                <p:cNvSpPr>
                  <a:spLocks/>
                </p:cNvSpPr>
                <p:nvPr/>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57" name="Freeform 27"/>
                <p:cNvSpPr>
                  <a:spLocks/>
                </p:cNvSpPr>
                <p:nvPr/>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58" name="Freeform 28"/>
                <p:cNvSpPr>
                  <a:spLocks/>
                </p:cNvSpPr>
                <p:nvPr/>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59" name="Freeform 29"/>
                <p:cNvSpPr>
                  <a:spLocks/>
                </p:cNvSpPr>
                <p:nvPr/>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60" name="Freeform 30"/>
                <p:cNvSpPr>
                  <a:spLocks/>
                </p:cNvSpPr>
                <p:nvPr/>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61" name="Freeform 31"/>
                <p:cNvSpPr>
                  <a:spLocks/>
                </p:cNvSpPr>
                <p:nvPr/>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62" name="Freeform 32"/>
                <p:cNvSpPr>
                  <a:spLocks/>
                </p:cNvSpPr>
                <p:nvPr/>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63" name="Freeform 33"/>
                <p:cNvSpPr>
                  <a:spLocks/>
                </p:cNvSpPr>
                <p:nvPr/>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64" name="Freeform 34"/>
                <p:cNvSpPr>
                  <a:spLocks/>
                </p:cNvSpPr>
                <p:nvPr/>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65" name="Freeform 35"/>
                <p:cNvSpPr>
                  <a:spLocks/>
                </p:cNvSpPr>
                <p:nvPr/>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66" name="Freeform 36"/>
                <p:cNvSpPr>
                  <a:spLocks/>
                </p:cNvSpPr>
                <p:nvPr/>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67" name="Freeform 37"/>
                <p:cNvSpPr>
                  <a:spLocks/>
                </p:cNvSpPr>
                <p:nvPr/>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68" name="Freeform 38"/>
                <p:cNvSpPr>
                  <a:spLocks/>
                </p:cNvSpPr>
                <p:nvPr/>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69" name="Freeform 39"/>
                <p:cNvSpPr>
                  <a:spLocks/>
                </p:cNvSpPr>
                <p:nvPr/>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70" name="Freeform 40"/>
                <p:cNvSpPr>
                  <a:spLocks/>
                </p:cNvSpPr>
                <p:nvPr/>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71" name="Freeform 41"/>
                <p:cNvSpPr>
                  <a:spLocks/>
                </p:cNvSpPr>
                <p:nvPr/>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72" name="Freeform 42"/>
                <p:cNvSpPr>
                  <a:spLocks/>
                </p:cNvSpPr>
                <p:nvPr/>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73" name="Freeform 43"/>
                <p:cNvSpPr>
                  <a:spLocks/>
                </p:cNvSpPr>
                <p:nvPr/>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74" name="Freeform 44"/>
                <p:cNvSpPr>
                  <a:spLocks/>
                </p:cNvSpPr>
                <p:nvPr/>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75" name="Freeform 45"/>
                <p:cNvSpPr>
                  <a:spLocks/>
                </p:cNvSpPr>
                <p:nvPr/>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76" name="Freeform 46"/>
                <p:cNvSpPr>
                  <a:spLocks/>
                </p:cNvSpPr>
                <p:nvPr/>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77" name="Freeform 47"/>
                <p:cNvSpPr>
                  <a:spLocks/>
                </p:cNvSpPr>
                <p:nvPr/>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78" name="Freeform 48"/>
                <p:cNvSpPr>
                  <a:spLocks/>
                </p:cNvSpPr>
                <p:nvPr/>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79" name="Freeform 49"/>
                <p:cNvSpPr>
                  <a:spLocks/>
                </p:cNvSpPr>
                <p:nvPr/>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0" name="Freeform 50"/>
                <p:cNvSpPr>
                  <a:spLocks/>
                </p:cNvSpPr>
                <p:nvPr/>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 name="Freeform 51"/>
                <p:cNvSpPr>
                  <a:spLocks/>
                </p:cNvSpPr>
                <p:nvPr/>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 name="Freeform 52"/>
                <p:cNvSpPr>
                  <a:spLocks/>
                </p:cNvSpPr>
                <p:nvPr/>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3" name="Freeform 53"/>
                <p:cNvSpPr>
                  <a:spLocks/>
                </p:cNvSpPr>
                <p:nvPr/>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4" name="Freeform 54"/>
                <p:cNvSpPr>
                  <a:spLocks/>
                </p:cNvSpPr>
                <p:nvPr/>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5" name="Freeform 55"/>
                <p:cNvSpPr>
                  <a:spLocks/>
                </p:cNvSpPr>
                <p:nvPr/>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6" name="Freeform 56"/>
                <p:cNvSpPr>
                  <a:spLocks/>
                </p:cNvSpPr>
                <p:nvPr/>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7" name="Freeform 57"/>
                <p:cNvSpPr>
                  <a:spLocks/>
                </p:cNvSpPr>
                <p:nvPr/>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8" name="Freeform 58"/>
                <p:cNvSpPr>
                  <a:spLocks/>
                </p:cNvSpPr>
                <p:nvPr/>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9" name="Freeform 59"/>
                <p:cNvSpPr>
                  <a:spLocks/>
                </p:cNvSpPr>
                <p:nvPr/>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90" name="Freeform 60"/>
                <p:cNvSpPr>
                  <a:spLocks/>
                </p:cNvSpPr>
                <p:nvPr/>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91" name="Freeform 61"/>
                <p:cNvSpPr>
                  <a:spLocks/>
                </p:cNvSpPr>
                <p:nvPr/>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92" name="Freeform 62"/>
                <p:cNvSpPr>
                  <a:spLocks/>
                </p:cNvSpPr>
                <p:nvPr/>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grpSp>
          <p:grpSp>
            <p:nvGrpSpPr>
              <p:cNvPr id="9" name="Group 63"/>
              <p:cNvGrpSpPr>
                <a:grpSpLocks/>
              </p:cNvGrpSpPr>
              <p:nvPr userDrawn="1"/>
            </p:nvGrpSpPr>
            <p:grpSpPr bwMode="auto">
              <a:xfrm>
                <a:off x="7" y="-154"/>
                <a:ext cx="5739" cy="418"/>
                <a:chOff x="1056" y="111"/>
                <a:chExt cx="2448" cy="418"/>
              </a:xfrm>
            </p:grpSpPr>
            <p:sp>
              <p:nvSpPr>
                <p:cNvPr id="26"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27"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28"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29"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30"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31"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32"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33"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34"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35"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36"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grpSp>
          <p:grpSp>
            <p:nvGrpSpPr>
              <p:cNvPr id="10" name="Group 75"/>
              <p:cNvGrpSpPr>
                <a:grpSpLocks/>
              </p:cNvGrpSpPr>
              <p:nvPr userDrawn="1"/>
            </p:nvGrpSpPr>
            <p:grpSpPr bwMode="auto">
              <a:xfrm>
                <a:off x="-1261" y="-1"/>
                <a:ext cx="2098" cy="1030"/>
                <a:chOff x="1208" y="109"/>
                <a:chExt cx="2098" cy="423"/>
              </a:xfrm>
            </p:grpSpPr>
            <p:sp>
              <p:nvSpPr>
                <p:cNvPr id="11"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12"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13"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14"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15"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16"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17"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18"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19"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20"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21"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22"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23"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24"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25"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grpSp>
        </p:grpSp>
      </p:grpSp>
      <p:pic>
        <p:nvPicPr>
          <p:cNvPr id="93" name="Picture 96" descr="&#10;World Art.bmp                                                  000022C7Rosebud                        B3DED69B:"/>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11175" y="2460625"/>
            <a:ext cx="1066800" cy="1066800"/>
          </a:xfrm>
          <a:prstGeom prst="rect">
            <a:avLst/>
          </a:prstGeom>
          <a:noFill/>
          <a:ln w="9525">
            <a:noFill/>
            <a:miter lim="800000"/>
            <a:headEnd/>
            <a:tailEnd/>
          </a:ln>
        </p:spPr>
      </p:pic>
      <p:sp>
        <p:nvSpPr>
          <p:cNvPr id="83035" name="Rectangle 91"/>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83036" name="Rectangle 92"/>
          <p:cNvSpPr>
            <a:spLocks noGrp="1" noChangeArrowheads="1"/>
          </p:cNvSpPr>
          <p:nvPr>
            <p:ph type="subTitle" idx="1"/>
          </p:nvPr>
        </p:nvSpPr>
        <p:spPr>
          <a:xfrm>
            <a:off x="1828800" y="4572000"/>
            <a:ext cx="6934200" cy="1295400"/>
          </a:xfrm>
        </p:spPr>
        <p:txBody>
          <a:bodyPr/>
          <a:lstStyle>
            <a:lvl1pPr marL="0" indent="0">
              <a:buFontTx/>
              <a:buNone/>
              <a:defRPr/>
            </a:lvl1pPr>
          </a:lstStyle>
          <a:p>
            <a:r>
              <a:rPr lang="en-US"/>
              <a:t>Click to edit Master subtitle style</a:t>
            </a:r>
          </a:p>
        </p:txBody>
      </p:sp>
      <p:sp>
        <p:nvSpPr>
          <p:cNvPr id="94" name="Rectangle 93"/>
          <p:cNvSpPr>
            <a:spLocks noGrp="1" noChangeArrowheads="1"/>
          </p:cNvSpPr>
          <p:nvPr>
            <p:ph type="dt" sz="half" idx="10"/>
          </p:nvPr>
        </p:nvSpPr>
        <p:spPr>
          <a:xfrm>
            <a:off x="533400" y="6324600"/>
            <a:ext cx="1905000" cy="457200"/>
          </a:xfrm>
        </p:spPr>
        <p:txBody>
          <a:bodyPr/>
          <a:lstStyle>
            <a:lvl1pPr>
              <a:defRPr/>
            </a:lvl1pPr>
          </a:lstStyle>
          <a:p>
            <a:pPr>
              <a:defRPr/>
            </a:pPr>
            <a:endParaRPr lang="en-US" dirty="0"/>
          </a:p>
        </p:txBody>
      </p:sp>
      <p:sp>
        <p:nvSpPr>
          <p:cNvPr id="95" name="Rectangle 94"/>
          <p:cNvSpPr>
            <a:spLocks noGrp="1" noChangeArrowheads="1"/>
          </p:cNvSpPr>
          <p:nvPr>
            <p:ph type="ftr" sz="quarter" idx="11"/>
          </p:nvPr>
        </p:nvSpPr>
        <p:spPr>
          <a:xfrm>
            <a:off x="3200400" y="6324600"/>
            <a:ext cx="2895600" cy="457200"/>
          </a:xfrm>
        </p:spPr>
        <p:txBody>
          <a:bodyPr/>
          <a:lstStyle>
            <a:lvl1pPr>
              <a:defRPr/>
            </a:lvl1pPr>
          </a:lstStyle>
          <a:p>
            <a:pPr>
              <a:defRPr/>
            </a:pPr>
            <a:endParaRPr lang="en-US" dirty="0"/>
          </a:p>
        </p:txBody>
      </p:sp>
      <p:sp>
        <p:nvSpPr>
          <p:cNvPr id="96" name="Rectangle 95"/>
          <p:cNvSpPr>
            <a:spLocks noGrp="1" noChangeArrowheads="1"/>
          </p:cNvSpPr>
          <p:nvPr>
            <p:ph type="sldNum" sz="quarter" idx="12"/>
          </p:nvPr>
        </p:nvSpPr>
        <p:spPr>
          <a:xfrm>
            <a:off x="6858000" y="6324600"/>
            <a:ext cx="1905000" cy="457200"/>
          </a:xfrm>
        </p:spPr>
        <p:txBody>
          <a:bodyPr/>
          <a:lstStyle>
            <a:lvl1pPr>
              <a:defRPr/>
            </a:lvl1pPr>
          </a:lstStyle>
          <a:p>
            <a:pPr>
              <a:defRPr/>
            </a:pPr>
            <a:fld id="{DBDD2610-AAC0-6D48-BEEB-94E51B5D998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DCF98F6E-71A1-F04F-BB8C-8B95A41E07F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18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712D9D50-CF5F-5A4B-9BCD-58358571DB2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08A5E902-4813-7F45-9B13-7896E5F1907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91C2EEDA-A674-9446-9C93-9EA390F8F84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0E3D6A78-E92B-BF4C-8421-28AD092827C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B568DC56-E04F-324C-914B-326EE04361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E2C30D75-98E8-724F-9B3A-4D174DA0089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26A29EDF-91F3-1B4A-AEC8-B4B4C19E145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AED75FDD-6696-7043-839F-B0BF36E8A51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86AC0F5D-0A49-754F-AE70-FDFADDD5473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3.png"/><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2" descr="&#10;World Art.bmp                                                  000022C7Rosebud                        B3DED69B:"/>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228600" y="33338"/>
            <a:ext cx="914400" cy="9144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246063" y="9302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2133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5" name="Rectangle 5"/>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tx1"/>
                </a:solidFill>
              </a:defRPr>
            </a:lvl1pPr>
          </a:lstStyle>
          <a:p>
            <a:pPr>
              <a:defRPr/>
            </a:pPr>
            <a:endParaRPr lang="en-US" dirty="0"/>
          </a:p>
        </p:txBody>
      </p:sp>
      <p:sp>
        <p:nvSpPr>
          <p:cNvPr id="81926" name="Rectangle 6"/>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defRPr>
            </a:lvl1pPr>
          </a:lstStyle>
          <a:p>
            <a:pPr>
              <a:defRPr/>
            </a:pPr>
            <a:endParaRPr lang="en-US" dirty="0"/>
          </a:p>
        </p:txBody>
      </p:sp>
      <p:sp>
        <p:nvSpPr>
          <p:cNvPr id="81927" name="Rectangle 7"/>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1"/>
                </a:solidFill>
              </a:defRPr>
            </a:lvl1pPr>
          </a:lstStyle>
          <a:p>
            <a:pPr>
              <a:defRPr/>
            </a:pPr>
            <a:fld id="{E2A2FA65-9BD5-AA41-BAD6-424020BB7A5C}" type="slidenum">
              <a:rPr lang="en-US"/>
              <a:pPr>
                <a:defRPr/>
              </a:pPr>
              <a:t>‹#›</a:t>
            </a:fld>
            <a:endParaRPr lang="en-US" dirty="0"/>
          </a:p>
        </p:txBody>
      </p:sp>
      <p:grpSp>
        <p:nvGrpSpPr>
          <p:cNvPr id="1032" name="Group 8"/>
          <p:cNvGrpSpPr>
            <a:grpSpLocks/>
          </p:cNvGrpSpPr>
          <p:nvPr/>
        </p:nvGrpSpPr>
        <p:grpSpPr bwMode="auto">
          <a:xfrm>
            <a:off x="1054100" y="165100"/>
            <a:ext cx="7696200" cy="685800"/>
            <a:chOff x="664" y="104"/>
            <a:chExt cx="4848" cy="432"/>
          </a:xfrm>
        </p:grpSpPr>
        <p:sp>
          <p:nvSpPr>
            <p:cNvPr id="81929"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prstTxWarp prst="textNoShape">
                <a:avLst/>
              </a:prstTxWarp>
            </a:bodyPr>
            <a:lstStyle/>
            <a:p>
              <a:pPr>
                <a:defRPr/>
              </a:pPr>
              <a:endParaRPr lang="en-US" dirty="0"/>
            </a:p>
          </p:txBody>
        </p:sp>
        <p:grpSp>
          <p:nvGrpSpPr>
            <p:cNvPr id="1034" name="Group 10"/>
            <p:cNvGrpSpPr>
              <a:grpSpLocks/>
            </p:cNvGrpSpPr>
            <p:nvPr/>
          </p:nvGrpSpPr>
          <p:grpSpPr bwMode="auto">
            <a:xfrm>
              <a:off x="1195" y="104"/>
              <a:ext cx="3827" cy="429"/>
              <a:chOff x="1021" y="240"/>
              <a:chExt cx="3827" cy="429"/>
            </a:xfrm>
          </p:grpSpPr>
          <p:grpSp>
            <p:nvGrpSpPr>
              <p:cNvPr id="1083" name="Group 11"/>
              <p:cNvGrpSpPr>
                <a:grpSpLocks/>
              </p:cNvGrpSpPr>
              <p:nvPr/>
            </p:nvGrpSpPr>
            <p:grpSpPr bwMode="auto">
              <a:xfrm>
                <a:off x="1021" y="241"/>
                <a:ext cx="2208" cy="427"/>
                <a:chOff x="1021" y="241"/>
                <a:chExt cx="2208" cy="427"/>
              </a:xfrm>
            </p:grpSpPr>
            <p:sp>
              <p:nvSpPr>
                <p:cNvPr id="81932"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33"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34"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35"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36"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37"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38"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39"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40"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41"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42"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43"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44"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45"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46"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47"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48"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49"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50"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51"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52"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53"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54"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55"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56"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57"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58"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59"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60"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61"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62"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63"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64"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65"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66"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67"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68"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69"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70"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71"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72"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73"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74"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75"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76"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77"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78"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79"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80"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81"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82"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83"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84"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85"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86"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87"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grpSp>
          <p:grpSp>
            <p:nvGrpSpPr>
              <p:cNvPr id="1084" name="Group 68"/>
              <p:cNvGrpSpPr>
                <a:grpSpLocks/>
              </p:cNvGrpSpPr>
              <p:nvPr/>
            </p:nvGrpSpPr>
            <p:grpSpPr bwMode="auto">
              <a:xfrm>
                <a:off x="3709" y="240"/>
                <a:ext cx="1139" cy="429"/>
                <a:chOff x="3709" y="240"/>
                <a:chExt cx="1139" cy="429"/>
              </a:xfrm>
            </p:grpSpPr>
            <p:sp>
              <p:nvSpPr>
                <p:cNvPr id="81989"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90"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91"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92"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93"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94"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95"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96"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97"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98"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1999"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00"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01"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02"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03"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04"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05"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06"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07"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08"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09"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10"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11"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12"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13"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14"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15"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16"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17"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18"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19"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20"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21"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22"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23"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24"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25"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26"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27"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28"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29"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sp>
              <p:nvSpPr>
                <p:cNvPr id="82030"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p>
              </p:txBody>
            </p:sp>
          </p:grpSp>
        </p:grpSp>
        <p:grpSp>
          <p:nvGrpSpPr>
            <p:cNvPr id="1035" name="Group 111"/>
            <p:cNvGrpSpPr>
              <a:grpSpLocks/>
            </p:cNvGrpSpPr>
            <p:nvPr/>
          </p:nvGrpSpPr>
          <p:grpSpPr bwMode="auto">
            <a:xfrm>
              <a:off x="798" y="111"/>
              <a:ext cx="4702" cy="418"/>
              <a:chOff x="798" y="255"/>
              <a:chExt cx="4702" cy="418"/>
            </a:xfrm>
          </p:grpSpPr>
          <p:sp>
            <p:nvSpPr>
              <p:cNvPr id="82032"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33"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34"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35"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36"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37"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38"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39"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40"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41"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42"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43"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44"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45"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46"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47"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48"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49"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50"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51"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sp>
            <p:nvSpPr>
              <p:cNvPr id="82052"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p>
            </p:txBody>
          </p:sp>
        </p:grpSp>
        <p:grpSp>
          <p:nvGrpSpPr>
            <p:cNvPr id="1036" name="Group 133"/>
            <p:cNvGrpSpPr>
              <a:grpSpLocks/>
            </p:cNvGrpSpPr>
            <p:nvPr/>
          </p:nvGrpSpPr>
          <p:grpSpPr bwMode="auto">
            <a:xfrm>
              <a:off x="1208" y="109"/>
              <a:ext cx="3694" cy="423"/>
              <a:chOff x="1034" y="245"/>
              <a:chExt cx="3694" cy="423"/>
            </a:xfrm>
          </p:grpSpPr>
          <p:sp>
            <p:nvSpPr>
              <p:cNvPr id="82054"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55"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56"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57"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58"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59"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60"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61"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62"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63"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64"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65"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66"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67"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68"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69"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70"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71"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72"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73"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74"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75"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76"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77"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sp>
            <p:nvSpPr>
              <p:cNvPr id="82078"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p>
            </p:txBody>
          </p:sp>
        </p:grpSp>
      </p:grpSp>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0" fontAlgn="base" hangingPunct="0">
        <a:spcBef>
          <a:spcPct val="0"/>
        </a:spcBef>
        <a:spcAft>
          <a:spcPct val="0"/>
        </a:spcAft>
        <a:defRPr sz="4400" i="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i="1">
          <a:solidFill>
            <a:schemeClr val="tx2"/>
          </a:solidFill>
          <a:latin typeface="Times New Roman" charset="0"/>
          <a:ea typeface="ＭＳ Ｐゴシック" charset="-128"/>
          <a:cs typeface="ＭＳ Ｐゴシック" charset="-128"/>
        </a:defRPr>
      </a:lvl2pPr>
      <a:lvl3pPr algn="l" rtl="0" eaLnBrk="0" fontAlgn="base" hangingPunct="0">
        <a:spcBef>
          <a:spcPct val="0"/>
        </a:spcBef>
        <a:spcAft>
          <a:spcPct val="0"/>
        </a:spcAft>
        <a:defRPr sz="4400" i="1">
          <a:solidFill>
            <a:schemeClr val="tx2"/>
          </a:solidFill>
          <a:latin typeface="Times New Roman" charset="0"/>
          <a:ea typeface="ＭＳ Ｐゴシック" charset="-128"/>
          <a:cs typeface="ＭＳ Ｐゴシック" charset="-128"/>
        </a:defRPr>
      </a:lvl3pPr>
      <a:lvl4pPr algn="l" rtl="0" eaLnBrk="0" fontAlgn="base" hangingPunct="0">
        <a:spcBef>
          <a:spcPct val="0"/>
        </a:spcBef>
        <a:spcAft>
          <a:spcPct val="0"/>
        </a:spcAft>
        <a:defRPr sz="4400" i="1">
          <a:solidFill>
            <a:schemeClr val="tx2"/>
          </a:solidFill>
          <a:latin typeface="Times New Roman" charset="0"/>
          <a:ea typeface="ＭＳ Ｐゴシック" charset="-128"/>
          <a:cs typeface="ＭＳ Ｐゴシック" charset="-128"/>
        </a:defRPr>
      </a:lvl4pPr>
      <a:lvl5pPr algn="l" rtl="0" eaLnBrk="0" fontAlgn="base" hangingPunct="0">
        <a:spcBef>
          <a:spcPct val="0"/>
        </a:spcBef>
        <a:spcAft>
          <a:spcPct val="0"/>
        </a:spcAft>
        <a:defRPr sz="4400" i="1">
          <a:solidFill>
            <a:schemeClr val="tx2"/>
          </a:solidFill>
          <a:latin typeface="Times New Roman" charset="0"/>
          <a:ea typeface="ＭＳ Ｐゴシック" charset="-128"/>
          <a:cs typeface="ＭＳ Ｐゴシック" charset="-128"/>
        </a:defRPr>
      </a:lvl5pPr>
      <a:lvl6pPr marL="457200" algn="l" rtl="0" fontAlgn="base">
        <a:spcBef>
          <a:spcPct val="0"/>
        </a:spcBef>
        <a:spcAft>
          <a:spcPct val="0"/>
        </a:spcAft>
        <a:defRPr sz="4400" i="1">
          <a:solidFill>
            <a:schemeClr val="tx2"/>
          </a:solidFill>
          <a:latin typeface="Times New Roman" charset="0"/>
        </a:defRPr>
      </a:lvl6pPr>
      <a:lvl7pPr marL="914400" algn="l" rtl="0" fontAlgn="base">
        <a:spcBef>
          <a:spcPct val="0"/>
        </a:spcBef>
        <a:spcAft>
          <a:spcPct val="0"/>
        </a:spcAft>
        <a:defRPr sz="4400" i="1">
          <a:solidFill>
            <a:schemeClr val="tx2"/>
          </a:solidFill>
          <a:latin typeface="Times New Roman" charset="0"/>
        </a:defRPr>
      </a:lvl7pPr>
      <a:lvl8pPr marL="1371600" algn="l" rtl="0" fontAlgn="base">
        <a:spcBef>
          <a:spcPct val="0"/>
        </a:spcBef>
        <a:spcAft>
          <a:spcPct val="0"/>
        </a:spcAft>
        <a:defRPr sz="4400" i="1">
          <a:solidFill>
            <a:schemeClr val="tx2"/>
          </a:solidFill>
          <a:latin typeface="Times New Roman" charset="0"/>
        </a:defRPr>
      </a:lvl8pPr>
      <a:lvl9pPr marL="1828800" algn="l"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75000"/>
        <a:buBlip>
          <a:blip r:embed="rId15"/>
        </a:buBlip>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8.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828800" y="1828800"/>
            <a:ext cx="7086600" cy="2362200"/>
          </a:xfrm>
        </p:spPr>
        <p:txBody>
          <a:bodyPr/>
          <a:lstStyle/>
          <a:p>
            <a:pPr eaLnBrk="1" hangingPunct="1"/>
            <a:r>
              <a:rPr lang="en-US" sz="4000" dirty="0" smtClean="0"/>
              <a:t>Preservation </a:t>
            </a:r>
            <a:r>
              <a:rPr lang="en-US" sz="4000" dirty="0" smtClean="0"/>
              <a:t>Collaboration:</a:t>
            </a:r>
            <a:br>
              <a:rPr lang="en-US" sz="4000" dirty="0" smtClean="0"/>
            </a:br>
            <a:r>
              <a:rPr lang="en-US" sz="3600" dirty="0" smtClean="0"/>
              <a:t>NDLTD &amp; MetaArchive Cooperative</a:t>
            </a:r>
          </a:p>
        </p:txBody>
      </p:sp>
      <p:sp>
        <p:nvSpPr>
          <p:cNvPr id="15363" name="Rectangle 3"/>
          <p:cNvSpPr>
            <a:spLocks noGrp="1" noChangeArrowheads="1"/>
          </p:cNvSpPr>
          <p:nvPr>
            <p:ph type="subTitle" idx="1"/>
          </p:nvPr>
        </p:nvSpPr>
        <p:spPr>
          <a:xfrm>
            <a:off x="1828800" y="4267200"/>
            <a:ext cx="6934200" cy="1600200"/>
          </a:xfrm>
        </p:spPr>
        <p:txBody>
          <a:bodyPr/>
          <a:lstStyle/>
          <a:p>
            <a:pPr eaLnBrk="1" hangingPunct="1"/>
            <a:r>
              <a:rPr lang="en-US" sz="2400" dirty="0"/>
              <a:t>Gail McMillan</a:t>
            </a:r>
          </a:p>
          <a:p>
            <a:pPr eaLnBrk="1" hangingPunct="1"/>
            <a:r>
              <a:rPr lang="en-US" sz="2400" dirty="0"/>
              <a:t>Digital Library and Archives,</a:t>
            </a:r>
            <a:r>
              <a:rPr lang="en-US" sz="2400" dirty="0" smtClean="0"/>
              <a:t> Virginia Tech</a:t>
            </a:r>
          </a:p>
          <a:p>
            <a:pPr eaLnBrk="1" hangingPunct="1"/>
            <a:endParaRPr lang="en-US" sz="2400" dirty="0" smtClean="0"/>
          </a:p>
          <a:p>
            <a:pPr eaLnBrk="1" hangingPunct="1"/>
            <a:r>
              <a:rPr lang="en-US" sz="2400" dirty="0" smtClean="0"/>
              <a:t>Newcomers’ Workshop @ ETDs 2010</a:t>
            </a:r>
          </a:p>
          <a:p>
            <a:pPr eaLnBrk="1" hangingPunct="1"/>
            <a:r>
              <a:rPr lang="en-US" sz="2400" dirty="0" smtClean="0"/>
              <a:t>University of Texas at Austin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rgbClr val="FFFDF7"/>
        </a:solidFill>
        <a:effectLst/>
      </p:bgPr>
    </p:bg>
    <p:spTree>
      <p:nvGrpSpPr>
        <p:cNvPr id="1" name=""/>
        <p:cNvGrpSpPr/>
        <p:nvPr/>
      </p:nvGrpSpPr>
      <p:grpSpPr>
        <a:xfrm>
          <a:off x="0" y="0"/>
          <a:ext cx="0" cy="0"/>
          <a:chOff x="0" y="0"/>
          <a:chExt cx="0" cy="0"/>
        </a:xfrm>
      </p:grpSpPr>
      <p:pic>
        <p:nvPicPr>
          <p:cNvPr id="2" name="Picture 1" descr="ETDMetaADiagram.tiff"/>
          <p:cNvPicPr>
            <a:picLocks noChangeAspect="1"/>
          </p:cNvPicPr>
          <p:nvPr/>
        </p:nvPicPr>
        <p:blipFill>
          <a:blip r:embed="rId3"/>
          <a:stretch>
            <a:fillRect/>
          </a:stretch>
        </p:blipFill>
        <p:spPr>
          <a:xfrm>
            <a:off x="1249250" y="0"/>
            <a:ext cx="6645499"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46063" y="930275"/>
            <a:ext cx="8516937" cy="1143000"/>
          </a:xfrm>
        </p:spPr>
        <p:txBody>
          <a:bodyPr/>
          <a:lstStyle/>
          <a:p>
            <a:pPr eaLnBrk="1" hangingPunct="1"/>
            <a:r>
              <a:rPr lang="en-US" sz="4000" dirty="0" smtClean="0"/>
              <a:t>MetaArchive and ETD Preservation</a:t>
            </a:r>
          </a:p>
        </p:txBody>
      </p:sp>
      <p:sp>
        <p:nvSpPr>
          <p:cNvPr id="91139" name="Rectangle 3"/>
          <p:cNvSpPr>
            <a:spLocks noGrp="1" noChangeArrowheads="1"/>
          </p:cNvSpPr>
          <p:nvPr>
            <p:ph type="body" idx="1"/>
          </p:nvPr>
        </p:nvSpPr>
        <p:spPr/>
        <p:txBody>
          <a:bodyPr/>
          <a:lstStyle/>
          <a:p>
            <a:pPr eaLnBrk="1" hangingPunct="1">
              <a:defRPr/>
            </a:pPr>
            <a:r>
              <a:rPr lang="en-US" dirty="0" smtClean="0">
                <a:latin typeface="Times"/>
                <a:ea typeface="+mn-ea"/>
                <a:cs typeface="Times"/>
              </a:rPr>
              <a:t>Recovery: plan for it; don’t put off for another day</a:t>
            </a:r>
            <a:endParaRPr lang="en-US" dirty="0" smtClean="0">
              <a:latin typeface="Times"/>
              <a:ea typeface="+mn-ea"/>
              <a:cs typeface="Times"/>
            </a:endParaRPr>
          </a:p>
          <a:p>
            <a:pPr eaLnBrk="1" hangingPunct="1">
              <a:defRPr/>
            </a:pPr>
            <a:r>
              <a:rPr lang="en-US" dirty="0" smtClean="0">
                <a:latin typeface="Times"/>
                <a:ea typeface="+mn-ea"/>
                <a:cs typeface="Times"/>
              </a:rPr>
              <a:t>Collaboration</a:t>
            </a:r>
            <a:r>
              <a:rPr lang="en-US" dirty="0" smtClean="0">
                <a:latin typeface="Times"/>
                <a:ea typeface="+mn-ea"/>
                <a:cs typeface="Times"/>
              </a:rPr>
              <a:t>: everybody participates and everybody </a:t>
            </a:r>
            <a:r>
              <a:rPr lang="en-US" dirty="0" smtClean="0">
                <a:latin typeface="Times"/>
                <a:ea typeface="+mn-ea"/>
                <a:cs typeface="Times"/>
              </a:rPr>
              <a:t>benefits</a:t>
            </a:r>
          </a:p>
          <a:p>
            <a:pPr eaLnBrk="1" hangingPunct="1">
              <a:defRPr/>
            </a:pPr>
            <a:endParaRPr lang="en-US" dirty="0" smtClean="0">
              <a:latin typeface="Times"/>
              <a:ea typeface="+mn-ea"/>
              <a:cs typeface="Times"/>
            </a:endParaRPr>
          </a:p>
          <a:p>
            <a:pPr marL="514350" indent="-514350" eaLnBrk="1" hangingPunct="1">
              <a:buNone/>
              <a:defRPr/>
            </a:pPr>
            <a:r>
              <a:rPr lang="en-US" dirty="0" smtClean="0">
                <a:latin typeface="Times"/>
                <a:ea typeface="+mn-ea"/>
                <a:cs typeface="Times"/>
              </a:rPr>
              <a:t>Contact: Gail McMillan </a:t>
            </a:r>
            <a:r>
              <a:rPr lang="en-US" dirty="0" err="1" smtClean="0">
                <a:latin typeface="Times"/>
                <a:ea typeface="+mn-ea"/>
                <a:cs typeface="Times"/>
              </a:rPr>
              <a:t>gailmac@vt.edu</a:t>
            </a:r>
            <a:endParaRPr lang="en-US" dirty="0">
              <a:latin typeface="Times"/>
              <a:ea typeface="+mn-ea"/>
              <a:cs typeface="Time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46063" y="1143000"/>
            <a:ext cx="7772400" cy="930275"/>
          </a:xfrm>
        </p:spPr>
        <p:txBody>
          <a:bodyPr/>
          <a:lstStyle/>
          <a:p>
            <a:pPr eaLnBrk="1" hangingPunct="1"/>
            <a:r>
              <a:rPr lang="en-US" sz="4000" dirty="0" smtClean="0"/>
              <a:t>NDLTD/MetaArchive Alliance</a:t>
            </a:r>
            <a:br>
              <a:rPr lang="en-US" sz="4000" dirty="0" smtClean="0"/>
            </a:br>
            <a:r>
              <a:rPr lang="en-US" sz="4000" dirty="0" smtClean="0"/>
              <a:t>	ETD Preservation Survey</a:t>
            </a:r>
          </a:p>
        </p:txBody>
      </p:sp>
      <p:sp>
        <p:nvSpPr>
          <p:cNvPr id="34819" name="Rectangle 3"/>
          <p:cNvSpPr>
            <a:spLocks noGrp="1" noChangeArrowheads="1"/>
          </p:cNvSpPr>
          <p:nvPr>
            <p:ph type="body" idx="1"/>
          </p:nvPr>
        </p:nvSpPr>
        <p:spPr>
          <a:xfrm>
            <a:off x="685800" y="2743200"/>
            <a:ext cx="7772400" cy="3505200"/>
          </a:xfrm>
        </p:spPr>
        <p:txBody>
          <a:bodyPr/>
          <a:lstStyle/>
          <a:p>
            <a:pPr eaLnBrk="1" hangingPunct="1"/>
            <a:r>
              <a:rPr lang="en-US" dirty="0" smtClean="0">
                <a:latin typeface="Times" charset="0"/>
                <a:ea typeface="Times" charset="0"/>
                <a:cs typeface="Times" charset="0"/>
              </a:rPr>
              <a:t>Dec. 2007-April 2008</a:t>
            </a:r>
          </a:p>
          <a:p>
            <a:pPr eaLnBrk="1" hangingPunct="1"/>
            <a:r>
              <a:rPr lang="en-US" dirty="0" smtClean="0">
                <a:latin typeface="Times" charset="0"/>
                <a:ea typeface="Times" charset="0"/>
                <a:cs typeface="Times" charset="0"/>
              </a:rPr>
              <a:t>95 institutions responded</a:t>
            </a:r>
          </a:p>
          <a:p>
            <a:pPr eaLnBrk="1" hangingPunct="1"/>
            <a:r>
              <a:rPr lang="en-US" dirty="0" smtClean="0">
                <a:latin typeface="Times" charset="0"/>
                <a:ea typeface="Times" charset="0"/>
                <a:cs typeface="Times" charset="0"/>
              </a:rPr>
              <a:t>80% have ETDs</a:t>
            </a:r>
          </a:p>
          <a:p>
            <a:pPr eaLnBrk="1" hangingPunct="1"/>
            <a:r>
              <a:rPr lang="en-US" dirty="0" smtClean="0">
                <a:latin typeface="Times" charset="0"/>
                <a:ea typeface="Times" charset="0"/>
                <a:cs typeface="Times" charset="0"/>
              </a:rPr>
              <a:t>27% have a preservation plan</a:t>
            </a:r>
          </a:p>
          <a:p>
            <a:pPr eaLnBrk="1" hangingPunct="1"/>
            <a:r>
              <a:rPr lang="en-US" dirty="0" smtClean="0">
                <a:latin typeface="Times" charset="0"/>
                <a:ea typeface="Times" charset="0"/>
                <a:cs typeface="Times" charset="0"/>
              </a:rPr>
              <a:t>92% interested in the</a:t>
            </a:r>
          </a:p>
          <a:p>
            <a:pPr eaLnBrk="1" hangingPunct="1">
              <a:buNone/>
            </a:pPr>
            <a:r>
              <a:rPr lang="en-US" dirty="0" smtClean="0">
                <a:latin typeface="Times" charset="0"/>
                <a:ea typeface="Times" charset="0"/>
                <a:cs typeface="Times" charset="0"/>
              </a:rPr>
              <a:t>	NDLTD preservation strategy</a:t>
            </a:r>
          </a:p>
          <a:p>
            <a:pPr eaLnBrk="1" hangingPunct="1"/>
            <a:endParaRPr lang="en-US" dirty="0" smtClean="0"/>
          </a:p>
          <a:p>
            <a:pPr eaLnBrk="1" hangingPunct="1"/>
            <a:endParaRPr lang="en-US" dirty="0"/>
          </a:p>
        </p:txBody>
      </p:sp>
      <p:pic>
        <p:nvPicPr>
          <p:cNvPr id="34820" name="Picture 5"/>
          <p:cNvPicPr>
            <a:picLocks noChangeAspect="1"/>
          </p:cNvPicPr>
          <p:nvPr/>
        </p:nvPicPr>
        <p:blipFill>
          <a:blip r:embed="rId3"/>
          <a:srcRect/>
          <a:stretch>
            <a:fillRect/>
          </a:stretch>
        </p:blipFill>
        <p:spPr bwMode="auto">
          <a:xfrm>
            <a:off x="6781800" y="4724400"/>
            <a:ext cx="2197100" cy="193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dirty="0" smtClean="0"/>
              <a:t>What is Digital Preservation?</a:t>
            </a:r>
            <a:endParaRPr lang="en-US" sz="4000" dirty="0" smtClean="0"/>
          </a:p>
        </p:txBody>
      </p:sp>
      <p:sp>
        <p:nvSpPr>
          <p:cNvPr id="19459" name="Rectangle 3"/>
          <p:cNvSpPr>
            <a:spLocks noGrp="1" noChangeArrowheads="1"/>
          </p:cNvSpPr>
          <p:nvPr>
            <p:ph type="body" idx="1"/>
          </p:nvPr>
        </p:nvSpPr>
        <p:spPr>
          <a:xfrm>
            <a:off x="762000" y="1905000"/>
            <a:ext cx="7620000" cy="4191000"/>
          </a:xfrm>
        </p:spPr>
        <p:txBody>
          <a:bodyPr/>
          <a:lstStyle/>
          <a:p>
            <a:pPr eaLnBrk="1" hangingPunct="1"/>
            <a:r>
              <a:rPr lang="en-US" dirty="0" smtClean="0">
                <a:latin typeface="Times New Roman" charset="0"/>
              </a:rPr>
              <a:t>Systematic management of digital works </a:t>
            </a:r>
            <a:r>
              <a:rPr lang="en-US" i="1" dirty="0" smtClean="0">
                <a:latin typeface="Times New Roman" charset="0"/>
              </a:rPr>
              <a:t>over an indefinite period of time</a:t>
            </a:r>
            <a:r>
              <a:rPr lang="en-US" dirty="0" smtClean="0">
                <a:latin typeface="Times New Roman" charset="0"/>
              </a:rPr>
              <a:t> </a:t>
            </a:r>
            <a:endParaRPr lang="en-US" sz="2800" dirty="0" smtClean="0">
              <a:latin typeface="Times New Roman" charset="0"/>
            </a:endParaRPr>
          </a:p>
          <a:p>
            <a:pPr marL="749300" lvl="1" indent="-292100" eaLnBrk="1" hangingPunct="1">
              <a:buSzPct val="150000"/>
              <a:buFont typeface="Wingdings" charset="2"/>
              <a:buChar char="§"/>
            </a:pPr>
            <a:r>
              <a:rPr lang="en-US" dirty="0" smtClean="0">
                <a:latin typeface="Times New Roman" charset="0"/>
              </a:rPr>
              <a:t>Processes and activities that ensure the continued access to works in digital formats </a:t>
            </a:r>
          </a:p>
          <a:p>
            <a:pPr marL="749300" lvl="1" indent="-292100" eaLnBrk="1" hangingPunct="1">
              <a:buSzPct val="150000"/>
              <a:buFont typeface="Wingdings" charset="2"/>
              <a:buChar char="§"/>
            </a:pPr>
            <a:r>
              <a:rPr lang="en-US" dirty="0" smtClean="0">
                <a:latin typeface="Times New Roman" charset="0"/>
              </a:rPr>
              <a:t>Requires ongoing attention--constant input of resources: effort, time, money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dirty="0" smtClean="0"/>
              <a:t>Backups ≠ Digital Preservation</a:t>
            </a:r>
          </a:p>
        </p:txBody>
      </p:sp>
      <p:sp>
        <p:nvSpPr>
          <p:cNvPr id="20483" name="Rectangle 3"/>
          <p:cNvSpPr>
            <a:spLocks noGrp="1" noChangeArrowheads="1"/>
          </p:cNvSpPr>
          <p:nvPr>
            <p:ph type="body" idx="1"/>
          </p:nvPr>
        </p:nvSpPr>
        <p:spPr>
          <a:xfrm>
            <a:off x="609600" y="2133600"/>
            <a:ext cx="8229600" cy="3962400"/>
          </a:xfrm>
        </p:spPr>
        <p:txBody>
          <a:bodyPr/>
          <a:lstStyle/>
          <a:p>
            <a:pPr marL="406400" indent="-406400" eaLnBrk="1" hangingPunct="1">
              <a:lnSpc>
                <a:spcPct val="90000"/>
              </a:lnSpc>
              <a:defRPr/>
            </a:pPr>
            <a:r>
              <a:rPr lang="en-US" dirty="0" smtClean="0">
                <a:latin typeface="Times New Roman" pitchFamily="-65" charset="0"/>
              </a:rPr>
              <a:t>Backups are tactical measures</a:t>
            </a:r>
          </a:p>
          <a:p>
            <a:pPr marL="806450" lvl="1" indent="-406400" eaLnBrk="1" hangingPunct="1">
              <a:lnSpc>
                <a:spcPct val="90000"/>
              </a:lnSpc>
              <a:defRPr/>
            </a:pPr>
            <a:r>
              <a:rPr lang="en-US" dirty="0" smtClean="0">
                <a:latin typeface="Times New Roman" pitchFamily="-65" charset="0"/>
              </a:rPr>
              <a:t>Make </a:t>
            </a:r>
            <a:r>
              <a:rPr lang="en-US" dirty="0">
                <a:latin typeface="Times New Roman" pitchFamily="-65" charset="0"/>
              </a:rPr>
              <a:t>copies to restore</a:t>
            </a:r>
            <a:r>
              <a:rPr lang="en-US" dirty="0" smtClean="0">
                <a:latin typeface="Times New Roman" pitchFamily="-65" charset="0"/>
              </a:rPr>
              <a:t> originals after data loss </a:t>
            </a:r>
            <a:r>
              <a:rPr lang="en-US" dirty="0">
                <a:latin typeface="Times New Roman" pitchFamily="-65" charset="0"/>
              </a:rPr>
              <a:t>event. </a:t>
            </a:r>
          </a:p>
          <a:p>
            <a:pPr marL="806450" lvl="1" indent="-406400" eaLnBrk="1" hangingPunct="1">
              <a:lnSpc>
                <a:spcPct val="90000"/>
              </a:lnSpc>
              <a:defRPr/>
            </a:pPr>
            <a:r>
              <a:rPr lang="en-US" dirty="0">
                <a:latin typeface="Times New Roman" pitchFamily="-65" charset="0"/>
              </a:rPr>
              <a:t>Typically stored in a single location </a:t>
            </a:r>
            <a:endParaRPr lang="en-US" dirty="0" smtClean="0">
              <a:latin typeface="Times New Roman" pitchFamily="-65" charset="0"/>
            </a:endParaRPr>
          </a:p>
          <a:p>
            <a:pPr marL="1200150" lvl="2" indent="-400050" eaLnBrk="1" hangingPunct="1">
              <a:lnSpc>
                <a:spcPct val="90000"/>
              </a:lnSpc>
              <a:defRPr/>
            </a:pPr>
            <a:r>
              <a:rPr lang="en-US" dirty="0" smtClean="0">
                <a:latin typeface="Times New Roman" pitchFamily="-65" charset="0"/>
              </a:rPr>
              <a:t>Often nearby</a:t>
            </a:r>
          </a:p>
          <a:p>
            <a:pPr marL="1200150" lvl="2" indent="-400050" eaLnBrk="1" hangingPunct="1">
              <a:lnSpc>
                <a:spcPct val="90000"/>
              </a:lnSpc>
              <a:defRPr/>
            </a:pPr>
            <a:r>
              <a:rPr lang="en-US" dirty="0" smtClean="0">
                <a:latin typeface="Times New Roman" pitchFamily="-65" charset="0"/>
              </a:rPr>
              <a:t>Collocated </a:t>
            </a:r>
            <a:r>
              <a:rPr lang="en-US" dirty="0">
                <a:latin typeface="Times New Roman" pitchFamily="-65" charset="0"/>
              </a:rPr>
              <a:t>with the servers backed up  </a:t>
            </a:r>
            <a:endParaRPr lang="en-US" dirty="0" smtClean="0">
              <a:latin typeface="Times New Roman" pitchFamily="-65" charset="0"/>
            </a:endParaRPr>
          </a:p>
          <a:p>
            <a:pPr marL="406400" indent="-406400" eaLnBrk="1" hangingPunct="1">
              <a:lnSpc>
                <a:spcPct val="90000"/>
              </a:lnSpc>
              <a:defRPr/>
            </a:pPr>
            <a:r>
              <a:rPr lang="en-US" dirty="0" smtClean="0">
                <a:latin typeface="Times New Roman" pitchFamily="-65" charset="0"/>
              </a:rPr>
              <a:t>Backups address </a:t>
            </a:r>
            <a:r>
              <a:rPr lang="en-US" dirty="0">
                <a:latin typeface="Times New Roman" pitchFamily="-65" charset="0"/>
              </a:rPr>
              <a:t>short-term data loss with minimal investment resources </a:t>
            </a:r>
            <a:r>
              <a:rPr lang="en-US" dirty="0" smtClean="0">
                <a:latin typeface="Times New Roman" pitchFamily="-65" charset="0"/>
              </a:rPr>
              <a:t> </a:t>
            </a:r>
          </a:p>
          <a:p>
            <a:pPr marL="0" indent="0" eaLnBrk="1" hangingPunct="1">
              <a:lnSpc>
                <a:spcPct val="90000"/>
              </a:lnSpc>
              <a:buFont typeface="Wingdings" pitchFamily="-65" charset="2"/>
              <a:buNone/>
              <a:defRPr/>
            </a:pPr>
            <a:endParaRPr lang="en-US" sz="2800" dirty="0">
              <a:latin typeface="Times New Roman" pitchFamily="-65"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4000" dirty="0" smtClean="0"/>
              <a:t>Digital Preservation is Strategic</a:t>
            </a:r>
          </a:p>
        </p:txBody>
      </p:sp>
      <p:sp>
        <p:nvSpPr>
          <p:cNvPr id="22531" name="Content Placeholder 2"/>
          <p:cNvSpPr>
            <a:spLocks noGrp="1"/>
          </p:cNvSpPr>
          <p:nvPr>
            <p:ph idx="1"/>
          </p:nvPr>
        </p:nvSpPr>
        <p:spPr>
          <a:xfrm>
            <a:off x="762000" y="2133600"/>
            <a:ext cx="8183563" cy="3962400"/>
          </a:xfrm>
        </p:spPr>
        <p:txBody>
          <a:bodyPr/>
          <a:lstStyle/>
          <a:p>
            <a:pPr eaLnBrk="1" hangingPunct="1">
              <a:defRPr/>
            </a:pPr>
            <a:r>
              <a:rPr lang="en-US" sz="2800" dirty="0" smtClean="0">
                <a:latin typeface="Times New Roman" pitchFamily="-65" charset="0"/>
              </a:rPr>
              <a:t>Long-term, error-free storage and for the entire time span the information is required.</a:t>
            </a:r>
          </a:p>
          <a:p>
            <a:pPr eaLnBrk="1" hangingPunct="1">
              <a:defRPr/>
            </a:pPr>
            <a:r>
              <a:rPr lang="en-US" sz="2800" dirty="0" smtClean="0">
                <a:latin typeface="Times New Roman" pitchFamily="-65" charset="0"/>
              </a:rPr>
              <a:t>Realistically address issues in preserving information over time</a:t>
            </a:r>
          </a:p>
          <a:p>
            <a:pPr marL="749300" lvl="1" indent="-292100" eaLnBrk="1" hangingPunct="1">
              <a:lnSpc>
                <a:spcPct val="90000"/>
              </a:lnSpc>
              <a:defRPr/>
            </a:pPr>
            <a:r>
              <a:rPr lang="en-US" sz="2400" dirty="0" smtClean="0">
                <a:latin typeface="Times New Roman" pitchFamily="-65" charset="0"/>
              </a:rPr>
              <a:t>Ongoing investment</a:t>
            </a:r>
          </a:p>
          <a:p>
            <a:pPr lvl="1" eaLnBrk="1" hangingPunct="1">
              <a:defRPr/>
            </a:pPr>
            <a:r>
              <a:rPr lang="en-US" sz="2400" dirty="0" smtClean="0">
                <a:latin typeface="Times New Roman" pitchFamily="-65" charset="0"/>
              </a:rPr>
              <a:t>Geographically dispersed set of secure caches  </a:t>
            </a:r>
          </a:p>
          <a:p>
            <a:pPr lvl="1" eaLnBrk="1" hangingPunct="1">
              <a:defRPr/>
            </a:pPr>
            <a:r>
              <a:rPr lang="en-US" sz="2400" dirty="0" smtClean="0">
                <a:latin typeface="Times New Roman" pitchFamily="-65" charset="0"/>
              </a:rPr>
              <a:t>Multi-institutional collaboration</a:t>
            </a:r>
          </a:p>
          <a:p>
            <a:pPr marL="349250" indent="-292100" eaLnBrk="1" hangingPunct="1">
              <a:lnSpc>
                <a:spcPct val="90000"/>
              </a:lnSpc>
              <a:defRPr/>
            </a:pPr>
            <a:r>
              <a:rPr lang="en-US" sz="2800" dirty="0" smtClean="0">
                <a:latin typeface="Times New Roman" pitchFamily="-65" charset="0"/>
              </a:rPr>
              <a:t>DDPN: Distributed Digital Preservation Network</a:t>
            </a:r>
          </a:p>
          <a:p>
            <a:pPr marL="749300" lvl="1" indent="-292100" eaLnBrk="1" hangingPunct="1">
              <a:lnSpc>
                <a:spcPct val="90000"/>
              </a:lnSpc>
              <a:defRPr/>
            </a:pPr>
            <a:endParaRPr lang="en-US" sz="2400" dirty="0" smtClean="0">
              <a:latin typeface="Times New Roman" pitchFamily="-65"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46063" y="930275"/>
            <a:ext cx="8516937" cy="1143000"/>
          </a:xfrm>
        </p:spPr>
        <p:txBody>
          <a:bodyPr/>
          <a:lstStyle/>
          <a:p>
            <a:pPr eaLnBrk="1" hangingPunct="1"/>
            <a:r>
              <a:rPr lang="en-US" sz="3600" dirty="0" smtClean="0"/>
              <a:t>ETD Preservation Network is</a:t>
            </a:r>
            <a:endParaRPr lang="en-US" dirty="0" smtClean="0"/>
          </a:p>
        </p:txBody>
      </p:sp>
      <p:sp>
        <p:nvSpPr>
          <p:cNvPr id="24579" name="Rectangle 3"/>
          <p:cNvSpPr>
            <a:spLocks noGrp="1" noChangeArrowheads="1"/>
          </p:cNvSpPr>
          <p:nvPr>
            <p:ph type="body" idx="1"/>
          </p:nvPr>
        </p:nvSpPr>
        <p:spPr>
          <a:xfrm>
            <a:off x="838200" y="1981200"/>
            <a:ext cx="8107363" cy="4114800"/>
          </a:xfrm>
        </p:spPr>
        <p:txBody>
          <a:bodyPr/>
          <a:lstStyle/>
          <a:p>
            <a:pPr eaLnBrk="1" hangingPunct="1">
              <a:lnSpc>
                <a:spcPct val="85000"/>
              </a:lnSpc>
              <a:defRPr/>
            </a:pPr>
            <a:r>
              <a:rPr lang="en-US" sz="2800" dirty="0" smtClean="0">
                <a:latin typeface="Times New Roman" pitchFamily="-65" charset="0"/>
              </a:rPr>
              <a:t>Secure</a:t>
            </a:r>
          </a:p>
          <a:p>
            <a:pPr lvl="1" eaLnBrk="1" hangingPunct="1">
              <a:lnSpc>
                <a:spcPct val="85000"/>
              </a:lnSpc>
              <a:defRPr/>
            </a:pPr>
            <a:r>
              <a:rPr lang="en-US" sz="2400" dirty="0" smtClean="0">
                <a:latin typeface="Times New Roman" pitchFamily="-65" charset="0"/>
              </a:rPr>
              <a:t>PLN: Private LOCKSS Network</a:t>
            </a:r>
          </a:p>
          <a:p>
            <a:pPr lvl="1" eaLnBrk="1" hangingPunct="1">
              <a:lnSpc>
                <a:spcPct val="85000"/>
              </a:lnSpc>
              <a:defRPr/>
            </a:pPr>
            <a:r>
              <a:rPr lang="en-US" sz="2400" dirty="0" smtClean="0">
                <a:latin typeface="Times New Roman" pitchFamily="-65" charset="0"/>
              </a:rPr>
              <a:t>Reduces the likelihood that any single cache will be compromised</a:t>
            </a:r>
          </a:p>
          <a:p>
            <a:pPr eaLnBrk="1" hangingPunct="1">
              <a:lnSpc>
                <a:spcPct val="85000"/>
              </a:lnSpc>
              <a:defRPr/>
            </a:pPr>
            <a:r>
              <a:rPr lang="en-US" sz="2800" dirty="0" smtClean="0">
                <a:latin typeface="Times New Roman" pitchFamily="-65" charset="0"/>
              </a:rPr>
              <a:t>Distributed Geographically</a:t>
            </a:r>
          </a:p>
          <a:p>
            <a:pPr lvl="1" eaLnBrk="1" hangingPunct="1">
              <a:lnSpc>
                <a:spcPct val="85000"/>
              </a:lnSpc>
              <a:defRPr/>
            </a:pPr>
            <a:r>
              <a:rPr lang="en-US" sz="2400" dirty="0" smtClean="0">
                <a:latin typeface="Times New Roman" pitchFamily="-65" charset="0"/>
              </a:rPr>
              <a:t>Reduces likelihood that loss of any single cache will lead to loss of the preserved information.</a:t>
            </a:r>
          </a:p>
          <a:p>
            <a:pPr lvl="1" eaLnBrk="1" hangingPunct="1">
              <a:lnSpc>
                <a:spcPct val="85000"/>
              </a:lnSpc>
              <a:defRPr/>
            </a:pPr>
            <a:r>
              <a:rPr lang="en-US" sz="2400" dirty="0" smtClean="0">
                <a:latin typeface="Times New Roman" pitchFamily="-65" charset="0"/>
              </a:rPr>
              <a:t>A single organization is unlikely to have the capability to operate several geographically dispersed and securely maintained servers.</a:t>
            </a:r>
          </a:p>
          <a:p>
            <a:pPr lvl="1" eaLnBrk="1" hangingPunct="1">
              <a:lnSpc>
                <a:spcPct val="85000"/>
              </a:lnSpc>
              <a:defRPr/>
            </a:pPr>
            <a:r>
              <a:rPr lang="en-US" sz="2400" dirty="0" smtClean="0">
                <a:latin typeface="Times New Roman" pitchFamily="-65" charset="0"/>
              </a:rPr>
              <a:t>Inter-institutional agreements will ensure commitment to act in concert over time.</a:t>
            </a:r>
          </a:p>
          <a:p>
            <a:pPr eaLnBrk="1" hangingPunct="1">
              <a:lnSpc>
                <a:spcPct val="85000"/>
              </a:lnSpc>
              <a:defRPr/>
            </a:pPr>
            <a:endParaRPr lang="en-US" sz="2400" dirty="0" smtClean="0">
              <a:latin typeface="Times New Roman" pitchFamily="-65" charset="0"/>
            </a:endParaRPr>
          </a:p>
          <a:p>
            <a:pPr marL="342900" lvl="1" indent="-342900" eaLnBrk="1" hangingPunct="1">
              <a:lnSpc>
                <a:spcPct val="85000"/>
              </a:lnSpc>
              <a:buClr>
                <a:schemeClr val="accent1"/>
              </a:buClr>
              <a:buSzPct val="80000"/>
              <a:buFontTx/>
              <a:buNone/>
              <a:defRPr/>
            </a:pPr>
            <a:r>
              <a:rPr lang="en-US" dirty="0" smtClean="0">
                <a:latin typeface="Times New Roman" pitchFamily="-65" charset="0"/>
              </a:rPr>
              <a:t>    </a:t>
            </a:r>
            <a:endParaRPr lang="en-US" sz="2400" dirty="0" smtClean="0">
              <a:latin typeface="Times New Roman" pitchFamily="-65" charset="0"/>
            </a:endParaRPr>
          </a:p>
          <a:p>
            <a:pPr eaLnBrk="1" hangingPunct="1">
              <a:lnSpc>
                <a:spcPct val="85000"/>
              </a:lnSpc>
              <a:defRPr/>
            </a:pPr>
            <a:endParaRPr lang="en-US" sz="3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7650" name="Title 3"/>
          <p:cNvSpPr>
            <a:spLocks noGrp="1"/>
          </p:cNvSpPr>
          <p:nvPr>
            <p:ph type="title"/>
          </p:nvPr>
        </p:nvSpPr>
        <p:spPr>
          <a:xfrm>
            <a:off x="609600" y="152400"/>
            <a:ext cx="7772400" cy="304800"/>
          </a:xfrm>
        </p:spPr>
        <p:txBody>
          <a:bodyPr/>
          <a:lstStyle/>
          <a:p>
            <a:pPr algn="ctr"/>
            <a:r>
              <a:rPr lang="en-US" sz="2400" dirty="0" smtClean="0">
                <a:solidFill>
                  <a:srgbClr val="000000"/>
                </a:solidFill>
              </a:rPr>
              <a:t>http://www.ndltd.org</a:t>
            </a:r>
          </a:p>
        </p:txBody>
      </p:sp>
      <p:pic>
        <p:nvPicPr>
          <p:cNvPr id="27651" name="Picture 4" descr="NDLTDhp.tiff"/>
          <p:cNvPicPr>
            <a:picLocks noChangeAspect="1"/>
          </p:cNvPicPr>
          <p:nvPr/>
        </p:nvPicPr>
        <p:blipFill>
          <a:blip r:embed="rId3"/>
          <a:srcRect/>
          <a:stretch>
            <a:fillRect/>
          </a:stretch>
        </p:blipFill>
        <p:spPr bwMode="auto">
          <a:xfrm>
            <a:off x="0" y="60960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rgbClr val="FFFDF7"/>
        </a:solidFill>
        <a:effectLst/>
      </p:bgPr>
    </p:bg>
    <p:spTree>
      <p:nvGrpSpPr>
        <p:cNvPr id="1" name=""/>
        <p:cNvGrpSpPr/>
        <p:nvPr/>
      </p:nvGrpSpPr>
      <p:grpSpPr>
        <a:xfrm>
          <a:off x="0" y="0"/>
          <a:ext cx="0" cy="0"/>
          <a:chOff x="0" y="0"/>
          <a:chExt cx="0" cy="0"/>
        </a:xfrm>
      </p:grpSpPr>
      <p:pic>
        <p:nvPicPr>
          <p:cNvPr id="29698" name="Picture 3" descr="MetaAhp.tiff"/>
          <p:cNvPicPr>
            <a:picLocks noChangeAspect="1"/>
          </p:cNvPicPr>
          <p:nvPr/>
        </p:nvPicPr>
        <p:blipFill>
          <a:blip r:embed="rId3"/>
          <a:srcRect/>
          <a:stretch>
            <a:fillRect/>
          </a:stretch>
        </p:blipFill>
        <p:spPr bwMode="auto">
          <a:xfrm>
            <a:off x="0" y="685800"/>
            <a:ext cx="9144000" cy="6172200"/>
          </a:xfrm>
          <a:prstGeom prst="rect">
            <a:avLst/>
          </a:prstGeom>
          <a:noFill/>
          <a:ln w="9525">
            <a:noFill/>
            <a:miter lim="800000"/>
            <a:headEnd/>
            <a:tailEnd/>
          </a:ln>
        </p:spPr>
      </p:pic>
      <p:sp>
        <p:nvSpPr>
          <p:cNvPr id="29699" name="Title 15"/>
          <p:cNvSpPr>
            <a:spLocks noGrp="1"/>
          </p:cNvSpPr>
          <p:nvPr>
            <p:ph type="title"/>
          </p:nvPr>
        </p:nvSpPr>
        <p:spPr>
          <a:xfrm>
            <a:off x="609600" y="228600"/>
            <a:ext cx="7772400" cy="228600"/>
          </a:xfrm>
        </p:spPr>
        <p:txBody>
          <a:bodyPr/>
          <a:lstStyle/>
          <a:p>
            <a:pPr algn="ctr" eaLnBrk="1" hangingPunct="1"/>
            <a:r>
              <a:rPr lang="en-US" sz="2400" dirty="0" smtClean="0">
                <a:solidFill>
                  <a:srgbClr val="000000"/>
                </a:solidFill>
              </a:rPr>
              <a:t>http://www.metaarchive.org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rgbClr val="FFFDF7"/>
        </a:solidFill>
        <a:effectLst/>
      </p:bgPr>
    </p:bg>
    <p:spTree>
      <p:nvGrpSpPr>
        <p:cNvPr id="1" name=""/>
        <p:cNvGrpSpPr/>
        <p:nvPr/>
      </p:nvGrpSpPr>
      <p:grpSpPr>
        <a:xfrm>
          <a:off x="0" y="0"/>
          <a:ext cx="0" cy="0"/>
          <a:chOff x="0" y="0"/>
          <a:chExt cx="0" cy="0"/>
        </a:xfrm>
      </p:grpSpPr>
      <p:pic>
        <p:nvPicPr>
          <p:cNvPr id="38914" name="Content Placeholder 2" descr="ETD-dbFlowDiagramWithMetaArchive 1.ai"/>
          <p:cNvPicPr>
            <a:picLocks noChangeAspect="1"/>
          </p:cNvPicPr>
          <p:nvPr/>
        </p:nvPicPr>
        <p:blipFill>
          <a:blip r:embed="rId3"/>
          <a:srcRect l="-39189" r="-39189"/>
          <a:stretch>
            <a:fillRect/>
          </a:stretch>
        </p:blipFill>
        <p:spPr bwMode="auto">
          <a:xfrm>
            <a:off x="-457200" y="0"/>
            <a:ext cx="10140950" cy="735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lobal">
  <a:themeElements>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fontScheme name="Global">
      <a:majorFont>
        <a:latin typeface="Times New Roman"/>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X:Templates:Presentations:Designs:Global</Template>
  <TotalTime>2971</TotalTime>
  <Words>1704</Words>
  <Application>Microsoft Macintosh PowerPoint</Application>
  <PresentationFormat>On-screen Show (4:3)</PresentationFormat>
  <Paragraphs>139</Paragraphs>
  <Slides>11</Slides>
  <Notes>11</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Global</vt:lpstr>
      <vt:lpstr>Preservation Collaboration: NDLTD &amp; MetaArchive Cooperative</vt:lpstr>
      <vt:lpstr>NDLTD/MetaArchive Alliance  ETD Preservation Survey</vt:lpstr>
      <vt:lpstr>What is Digital Preservation?</vt:lpstr>
      <vt:lpstr>Backups ≠ Digital Preservation</vt:lpstr>
      <vt:lpstr>Digital Preservation is Strategic</vt:lpstr>
      <vt:lpstr>ETD Preservation Network is</vt:lpstr>
      <vt:lpstr>http://www.ndltd.org</vt:lpstr>
      <vt:lpstr>http://www.metaarchive.org</vt:lpstr>
      <vt:lpstr>Slide 9</vt:lpstr>
      <vt:lpstr>Slide 10</vt:lpstr>
      <vt:lpstr>MetaArchive and ETD Preservation</vt:lpstr>
    </vt:vector>
  </TitlesOfParts>
  <Company>ɧ퀀ɿⅨ</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NDLTD and Issues of Long Term Preservation and Archiving: It’s about time!</dc:title>
  <dc:creator>Gail McMillan</dc:creator>
  <cp:lastModifiedBy>Gail McMillan</cp:lastModifiedBy>
  <cp:revision>26</cp:revision>
  <cp:lastPrinted>2010-06-02T17:30:40Z</cp:lastPrinted>
  <dcterms:created xsi:type="dcterms:W3CDTF">2010-06-03T13:38:46Z</dcterms:created>
  <dcterms:modified xsi:type="dcterms:W3CDTF">2010-06-03T22:29:03Z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ies>
</file>